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3660" r:id="rId6"/>
  </p:sldMasterIdLst>
  <p:notesMasterIdLst>
    <p:notesMasterId r:id="rId38"/>
  </p:notesMasterIdLst>
  <p:sldIdLst>
    <p:sldId id="2076138216" r:id="rId7"/>
    <p:sldId id="2110" r:id="rId8"/>
    <p:sldId id="2112" r:id="rId9"/>
    <p:sldId id="2113" r:id="rId10"/>
    <p:sldId id="1880" r:id="rId11"/>
    <p:sldId id="2114" r:id="rId12"/>
    <p:sldId id="2115" r:id="rId13"/>
    <p:sldId id="2116" r:id="rId14"/>
    <p:sldId id="2060" r:id="rId15"/>
    <p:sldId id="2117" r:id="rId16"/>
    <p:sldId id="2118" r:id="rId17"/>
    <p:sldId id="2119" r:id="rId18"/>
    <p:sldId id="2120" r:id="rId19"/>
    <p:sldId id="2121" r:id="rId20"/>
    <p:sldId id="2122" r:id="rId21"/>
    <p:sldId id="2123" r:id="rId22"/>
    <p:sldId id="2125" r:id="rId23"/>
    <p:sldId id="2127" r:id="rId24"/>
    <p:sldId id="2129" r:id="rId25"/>
    <p:sldId id="2059" r:id="rId26"/>
    <p:sldId id="2130" r:id="rId27"/>
    <p:sldId id="2064" r:id="rId28"/>
    <p:sldId id="2131" r:id="rId29"/>
    <p:sldId id="2133" r:id="rId30"/>
    <p:sldId id="2005" r:id="rId31"/>
    <p:sldId id="2006" r:id="rId32"/>
    <p:sldId id="2043" r:id="rId33"/>
    <p:sldId id="2045" r:id="rId34"/>
    <p:sldId id="2046" r:id="rId35"/>
    <p:sldId id="2135" r:id="rId36"/>
    <p:sldId id="213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A969C8-EBD4-4453-9B08-CED258DDD86A}" v="1" dt="2020-07-22T19:31:20.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101" d="100"/>
          <a:sy n="101" d="100"/>
        </p:scale>
        <p:origin x="72" y="174"/>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49A969C8-EBD4-4453-9B08-CED258DDD86A}"/>
    <pc:docChg chg="addSld delSld modSld addMainMaster">
      <pc:chgData name="Julie Descamp (CLEARWATER GROUP LLC)" userId="5ec9b45e-09f7-4acb-ae45-95f738816775" providerId="ADAL" clId="{49A969C8-EBD4-4453-9B08-CED258DDD86A}" dt="2020-07-22T19:31:23.126" v="5" actId="47"/>
      <pc:docMkLst>
        <pc:docMk/>
      </pc:docMkLst>
      <pc:sldChg chg="del">
        <pc:chgData name="Julie Descamp (CLEARWATER GROUP LLC)" userId="5ec9b45e-09f7-4acb-ae45-95f738816775" providerId="ADAL" clId="{49A969C8-EBD4-4453-9B08-CED258DDD86A}" dt="2020-07-22T19:30:38.082" v="3" actId="47"/>
        <pc:sldMkLst>
          <pc:docMk/>
          <pc:sldMk cId="3635852913" sldId="1719"/>
        </pc:sldMkLst>
      </pc:sldChg>
      <pc:sldChg chg="modSp add mod">
        <pc:chgData name="Julie Descamp (CLEARWATER GROUP LLC)" userId="5ec9b45e-09f7-4acb-ae45-95f738816775" providerId="ADAL" clId="{49A969C8-EBD4-4453-9B08-CED258DDD86A}" dt="2020-07-22T19:30:27.054" v="2"/>
        <pc:sldMkLst>
          <pc:docMk/>
          <pc:sldMk cId="633729110" sldId="2076138216"/>
        </pc:sldMkLst>
        <pc:spChg chg="mod">
          <ac:chgData name="Julie Descamp (CLEARWATER GROUP LLC)" userId="5ec9b45e-09f7-4acb-ae45-95f738816775" providerId="ADAL" clId="{49A969C8-EBD4-4453-9B08-CED258DDD86A}" dt="2020-07-22T19:30:14.163" v="1"/>
          <ac:spMkLst>
            <pc:docMk/>
            <pc:sldMk cId="633729110" sldId="2076138216"/>
            <ac:spMk id="2" creationId="{00000000-0000-0000-0000-000000000000}"/>
          </ac:spMkLst>
        </pc:spChg>
        <pc:spChg chg="mod">
          <ac:chgData name="Julie Descamp (CLEARWATER GROUP LLC)" userId="5ec9b45e-09f7-4acb-ae45-95f738816775" providerId="ADAL" clId="{49A969C8-EBD4-4453-9B08-CED258DDD86A}" dt="2020-07-22T19:30:27.054" v="2"/>
          <ac:spMkLst>
            <pc:docMk/>
            <pc:sldMk cId="633729110" sldId="2076138216"/>
            <ac:spMk id="3" creationId="{A844FFA6-9262-4C36-A78A-C4C5EF77C6FE}"/>
          </ac:spMkLst>
        </pc:spChg>
      </pc:sldChg>
      <pc:sldChg chg="add del">
        <pc:chgData name="Julie Descamp (CLEARWATER GROUP LLC)" userId="5ec9b45e-09f7-4acb-ae45-95f738816775" providerId="ADAL" clId="{49A969C8-EBD4-4453-9B08-CED258DDD86A}" dt="2020-07-22T19:31:23.126" v="5" actId="47"/>
        <pc:sldMkLst>
          <pc:docMk/>
          <pc:sldMk cId="2474254983" sldId="2076138217"/>
        </pc:sldMkLst>
      </pc:sldChg>
      <pc:sldMasterChg chg="add addSldLayout">
        <pc:chgData name="Julie Descamp (CLEARWATER GROUP LLC)" userId="5ec9b45e-09f7-4acb-ae45-95f738816775" providerId="ADAL" clId="{49A969C8-EBD4-4453-9B08-CED258DDD86A}" dt="2020-07-22T19:30:02.521" v="0" actId="22"/>
        <pc:sldMasterMkLst>
          <pc:docMk/>
          <pc:sldMasterMk cId="87487412" sldId="2147483660"/>
        </pc:sldMasterMkLst>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49A969C8-EBD4-4453-9B08-CED258DDD86A}" dt="2020-07-22T19:30:38.082" v="3" actId="47"/>
        <pc:sldMasterMkLst>
          <pc:docMk/>
          <pc:sldMasterMk cId="662980139" sldId="2147484016"/>
        </pc:sldMasterMkLst>
        <pc:sldLayoutChg chg="del">
          <pc:chgData name="Julie Descamp (CLEARWATER GROUP LLC)" userId="5ec9b45e-09f7-4acb-ae45-95f738816775" providerId="ADAL" clId="{49A969C8-EBD4-4453-9B08-CED258DDD86A}" dt="2020-07-22T19:30:38.082"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45EAB-0044-499E-BE36-F80877ABD1CB}"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4C28B-A5E4-462B-A992-9571DAF4A34D}" type="slidenum">
              <a:rPr lang="en-US" smtClean="0"/>
              <a:t>‹#›</a:t>
            </a:fld>
            <a:endParaRPr lang="en-US"/>
          </a:p>
        </p:txBody>
      </p:sp>
    </p:spTree>
    <p:extLst>
      <p:ext uri="{BB962C8B-B14F-4D97-AF65-F5344CB8AC3E}">
        <p14:creationId xmlns:p14="http://schemas.microsoft.com/office/powerpoint/2010/main" val="1221797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SharePoint/sp-dev-fx-extensions/tree/master/samples/js-command-clon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fabricweb.z5.web.core.windows.net/pr-deploy-site/refs/heads/master/theming-designer/index.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0792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ko-kr" sz="900" dirty="0">
                <a:latin typeface="+mn-lt"/>
              </a:rPr>
              <a:t>SharePoint 프레임워크(SPFx) 확장은 SharePoint 페이지의 컨텍스트 내에서 실행되는 클라이언트 측 구성 요소입니다. SharePoint Online에 확장을 배포하고, 최신 JavaScript 도구 및 라이브러리를 사용하여 확장을 빌드할 수 있습니다.</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26393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27461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u="sng" kern="1200">
              <a:solidFill>
                <a:schemeClr val="tx1"/>
              </a:solidFill>
              <a:effectLst/>
              <a:latin typeface="Segoe UI Light" pitchFamily="34" charset="0"/>
              <a:ea typeface="+mn-ea"/>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u="sng" kern="1200">
              <a:solidFill>
                <a:schemeClr val="tx1"/>
              </a:solidFill>
              <a:effectLst/>
              <a:latin typeface="Segoe UI Light" pitchFamily="34" charset="0"/>
              <a:ea typeface="+mn-ea"/>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ko-kr" sz="882" u="sng" kern="1200">
                <a:solidFill>
                  <a:schemeClr val="tx1"/>
                </a:solidFill>
                <a:effectLst/>
                <a:latin typeface="Segoe UI Light" pitchFamily="34" charset="0"/>
                <a:ea typeface="+mn-ea"/>
                <a:cs typeface="+mn-cs"/>
                <a:hlinkClick r:id="rId3"/>
              </a:rPr>
              <a:t>https://github.com/SharePoint/sp-dev-fx-extensions/tree/master/samples/js-command-clone</a:t>
            </a:r>
            <a:endParaRPr lang="en-US" sz="882" u="sng"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82350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dirty="0"/>
              <a:t>데모 리소스 위치: https://microsoft.sharepoint.com/:w:/t/MOCtoBaselineevents/EbetfHzQqwNAr8EY7NPVO-UBS79TO27J_9Ur_nuT_xQHiw?e=JYGf60</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70353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3853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15243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92854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8131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89306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7294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dirty="0"/>
              <a:t>데모 리소스 위치: https://microsoft.sharepoint.com/:w:/t/MOCtoBaselineevents/ERGPKlWSe6tCr4Gxh7550ccBBaoRNxTbc4WOr7-QVQOZRw?e=1H4Ian</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197097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7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ko-kr" sz="800" kern="1200">
                <a:solidFill>
                  <a:schemeClr val="tx1"/>
                </a:solidFill>
                <a:latin typeface="Segoe UI Light" pitchFamily="34" charset="0"/>
                <a:ea typeface="+mn-ea"/>
                <a:cs typeface="+mn-cs"/>
              </a:rPr>
              <a:t>MSGraphClient는 기존</a:t>
            </a:r>
            <a:r>
              <a:rPr lang="ko-kr"/>
              <a:t> </a:t>
            </a:r>
            <a:r>
              <a:rPr lang="ko-kr" u="sng">
                <a:hlinkClick r:id="rId3"/>
              </a:rPr>
              <a:t>Microsoft Graph JavaScript 클라이언트 라이브러리</a:t>
            </a:r>
            <a:r>
              <a:rPr lang="ko-kr" sz="800" kern="1200">
                <a:solidFill>
                  <a:schemeClr val="tx1"/>
                </a:solidFill>
                <a:latin typeface="Segoe UI Light" pitchFamily="34" charset="0"/>
                <a:ea typeface="+mn-ea"/>
                <a:cs typeface="+mn-cs"/>
              </a:rPr>
              <a:t>를 래핑하여, 개발자에게 다른 클라이언트 측 솔루션에서 클라이언트 라이브러리를 사용할 때와 동일한 기능을 제공합니다.</a:t>
            </a:r>
          </a:p>
          <a:p>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9107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5776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4120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SharePoint 사이트 테마를 설명합니다.</a:t>
            </a:r>
          </a:p>
          <a:p>
            <a:pPr marL="0" marR="0" lvl="0" indent="0" algn="l" defTabSz="914367" rtl="0" eaLnBrk="1" fontAlgn="auto" latinLnBrk="0" hangingPunct="1">
              <a:lnSpc>
                <a:spcPct val="90000"/>
              </a:lnSpc>
              <a:spcBef>
                <a:spcPts val="0"/>
              </a:spcBef>
              <a:spcAft>
                <a:spcPts val="333"/>
              </a:spcAft>
              <a:buClrTx/>
              <a:buSzTx/>
              <a:buFontTx/>
              <a:buNone/>
              <a:tabLst/>
              <a:defRPr/>
            </a:pPr>
            <a:r>
              <a:rPr lang="ko-kr">
                <a:hlinkClick r:id="rId3"/>
              </a:rPr>
              <a:t>https://fabricweb.z5.web.core.windows.net/pr-deploy-site/refs/heads/master/theming-designer/index.html</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66387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8764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ko-kr" sz="1000" dirty="0">
                <a:latin typeface="Segoe UI" panose="020B0502040204020203" pitchFamily="34" charset="0"/>
                <a:cs typeface="Segoe UI" panose="020B0502040204020203" pitchFamily="34" charset="0"/>
              </a:rPr>
              <a:t>SharePoint 프레임워크(SPFx)는 클라이언트 측 SharePoint 개발, SharePoint 데이터와 손쉬운 통합 및 오픈 소스 도구를 완벽하게 지원하는 페이지 및 웹 파트 모델입니다. </a:t>
            </a:r>
          </a:p>
          <a:p>
            <a:pPr marL="0" indent="0">
              <a:buFont typeface="Arial" panose="020B0604020202020204" pitchFamily="34" charset="0"/>
              <a:buNone/>
            </a:pPr>
            <a:endParaRPr lang="en-US" sz="1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240483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endParaRPr lang="en-US" sz="882" b="1" kern="1200">
              <a:solidFill>
                <a:schemeClr val="tx1"/>
              </a:solidFill>
              <a:effectLst/>
              <a:latin typeface="Segoe UI Light" pitchFamily="34" charset="0"/>
              <a:ea typeface="+mn-ea"/>
              <a:cs typeface="+mn-cs"/>
            </a:endParaRPr>
          </a:p>
          <a:p>
            <a:r>
              <a:rPr lang="ko-kr" sz="882" b="1" kern="1200">
                <a:solidFill>
                  <a:schemeClr val="tx1"/>
                </a:solidFill>
                <a:effectLst/>
                <a:latin typeface="Segoe UI Light" pitchFamily="34" charset="0"/>
                <a:ea typeface="+mn-ea"/>
                <a:cs typeface="+mn-cs"/>
              </a:rPr>
              <a:t>사이트 디자인 GitHub 예</a:t>
            </a:r>
          </a:p>
          <a:p>
            <a:r>
              <a:rPr lang="ko-kr" sz="882" u="sng" kern="1200">
                <a:solidFill>
                  <a:schemeClr val="tx1"/>
                </a:solidFill>
                <a:effectLst/>
                <a:latin typeface="Segoe UI Light" pitchFamily="34" charset="0"/>
                <a:ea typeface="+mn-ea"/>
                <a:cs typeface="+mn-cs"/>
                <a:hlinkClick r:id="rId3"/>
              </a:rPr>
              <a:t>https://github.com/SharePoint/sp-dev-site-scripts</a:t>
            </a:r>
            <a:endParaRPr lang="en-US" sz="882" u="sng" kern="1200">
              <a:solidFill>
                <a:schemeClr val="tx1"/>
              </a:solidFill>
              <a:effectLst/>
              <a:latin typeface="Segoe UI Light" pitchFamily="34" charset="0"/>
              <a:ea typeface="+mn-ea"/>
              <a:cs typeface="+mn-cs"/>
            </a:endParaRPr>
          </a:p>
          <a:p>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90783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02186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Light" pitchFamily="34" charset="0"/>
              <a:ea typeface="+mn-ea"/>
              <a:cs typeface="+mn-cs"/>
            </a:endParaRPr>
          </a:p>
          <a:p>
            <a:r>
              <a:rPr lang="ko-kr" sz="882" b="0" i="0" kern="1200" dirty="0">
                <a:solidFill>
                  <a:schemeClr val="tx1"/>
                </a:solidFill>
                <a:effectLst/>
                <a:latin typeface="Segoe UI Light" pitchFamily="34" charset="0"/>
                <a:ea typeface="+mn-ea"/>
                <a:cs typeface="+mn-cs"/>
              </a:rPr>
              <a:t>이것이 사용자가 웹 파트와 상호 작용하는 방식이라고 중요성을 강조합니다.  옵션이 논리적 순서를 따르고 OOTB 옵션과 일치하는지 확인합니다.</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4134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3834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ko-kr" baseline="0" dirty="0"/>
              <a:t>데모 리소스 위치: https://microsoft.sharepoint.com/:w:/t/MOCtoBaselineevents/ERBwiD99TRdKhhQ-7nElZDcBamvEVtrmLDj-4xCUW57_ug?e=fR6170</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2805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8/13/2020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image" Target="../media/image1.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ko-kr" dirty="0">
                <a:ea typeface="Malgun Gothic" panose="020B0503020000020004" pitchFamily="34" charset="-127"/>
              </a:rPr>
              <a:t>SharePoint</a:t>
            </a:r>
            <a:r>
              <a:rPr lang="ko-kr" dirty="0">
                <a:latin typeface="+mn-lt"/>
                <a:ea typeface="Malgun Gothic" panose="020B0503020000020004" pitchFamily="34" charset="-127"/>
              </a:rPr>
              <a:t> </a:t>
            </a:r>
            <a:r>
              <a:rPr lang="ko-kr" b="1" dirty="0">
                <a:latin typeface="+mn-lt"/>
                <a:ea typeface="Malgun Gothic" panose="020B0503020000020004" pitchFamily="34" charset="-127"/>
              </a:rPr>
              <a:t>확장 및 사용자 지정</a:t>
            </a:r>
            <a:endParaRPr lang="en-US" b="1" dirty="0">
              <a:solidFill>
                <a:schemeClr val="tx1"/>
              </a:solidFill>
              <a:latin typeface="+mn-lt"/>
              <a:ea typeface="Malgun Gothic" panose="020B0503020000020004" pitchFamily="34" charset="-127"/>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5853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ko-kr" sz="2400" dirty="0">
                <a:ea typeface="Malgun Gothic" panose="020B0503020000020004" pitchFamily="34" charset="-127"/>
              </a:rPr>
              <a:t>SharePoint 프레임워크 웹 파트</a:t>
            </a:r>
          </a:p>
          <a:p>
            <a:pPr marL="342900" indent="-342900">
              <a:buFont typeface="Arial" panose="020B0604020202020204" pitchFamily="34" charset="0"/>
              <a:buChar char="•"/>
            </a:pPr>
            <a:r>
              <a:rPr lang="ko-kr" sz="2400" dirty="0">
                <a:ea typeface="Malgun Gothic" panose="020B0503020000020004" pitchFamily="34" charset="-127"/>
              </a:rPr>
              <a:t>SharePoint 프레임워크 확장</a:t>
            </a:r>
          </a:p>
          <a:p>
            <a:pPr marL="342900" indent="-342900">
              <a:buFont typeface="Arial" panose="020B0604020202020204" pitchFamily="34" charset="0"/>
              <a:buChar char="•"/>
            </a:pPr>
            <a:r>
              <a:rPr lang="ko-kr" sz="2400" dirty="0">
                <a:ea typeface="Malgun Gothic" panose="020B0503020000020004" pitchFamily="34" charset="-127"/>
              </a:rPr>
              <a:t>SPFx 솔루션을 패키지로 묶어 배포</a:t>
            </a:r>
          </a:p>
          <a:p>
            <a:pPr marL="342900" indent="-342900">
              <a:buFont typeface="Arial" panose="020B0604020202020204" pitchFamily="34" charset="0"/>
              <a:buChar char="•"/>
            </a:pPr>
            <a:r>
              <a:rPr lang="ko-kr" sz="2400" dirty="0">
                <a:ea typeface="Malgun Gothic" panose="020B0503020000020004" pitchFamily="34" charset="-127"/>
              </a:rPr>
              <a:t>Microsoft Graph 소비</a:t>
            </a:r>
          </a:p>
          <a:p>
            <a:pPr marL="342900" indent="-342900">
              <a:buFont typeface="Arial" panose="020B0604020202020204" pitchFamily="34" charset="0"/>
              <a:buChar char="•"/>
            </a:pPr>
            <a:r>
              <a:rPr lang="ko-kr" sz="2400" dirty="0">
                <a:ea typeface="Malgun Gothic" panose="020B0503020000020004" pitchFamily="34" charset="-127"/>
              </a:rPr>
              <a:t>SPFx 내에서 Azure AD로 보호된 타사 API 소비</a:t>
            </a:r>
          </a:p>
          <a:p>
            <a:pPr marL="342900" indent="-342900">
              <a:buFont typeface="Arial" panose="020B0604020202020204" pitchFamily="34" charset="0"/>
              <a:buChar char="•"/>
            </a:pPr>
            <a:r>
              <a:rPr lang="ko-kr" sz="2400" dirty="0">
                <a:ea typeface="Malgun Gothic" panose="020B0503020000020004" pitchFamily="34" charset="-127"/>
              </a:rPr>
              <a:t>Teams 탭 역할 웹 파트</a:t>
            </a:r>
          </a:p>
          <a:p>
            <a:pPr marL="342900" indent="-342900">
              <a:buFont typeface="Arial" panose="020B0604020202020204" pitchFamily="34" charset="0"/>
              <a:buChar char="•"/>
            </a:pPr>
            <a:r>
              <a:rPr lang="ko-kr" sz="2400" dirty="0">
                <a:ea typeface="Malgun Gothic" panose="020B0503020000020004" pitchFamily="34" charset="-127"/>
              </a:rPr>
              <a:t>SharePoint의 브랜딩 </a:t>
            </a:r>
            <a:r>
              <a:rPr lang="ko-kr" sz="2400">
                <a:ea typeface="Malgun Gothic" panose="020B0503020000020004" pitchFamily="34" charset="-127"/>
              </a:rPr>
              <a:t>및 테마</a:t>
            </a:r>
            <a:endParaRPr lang="en-US" sz="2400" dirty="0">
              <a:gradFill>
                <a:gsLst>
                  <a:gs pos="2917">
                    <a:schemeClr val="tx1"/>
                  </a:gs>
                  <a:gs pos="30000">
                    <a:schemeClr val="tx1"/>
                  </a:gs>
                </a:gsLst>
                <a:lin ang="5400000" scaled="0"/>
              </a:gradFill>
              <a:ea typeface="Malgun Gothic" panose="020B0503020000020004" pitchFamily="34" charset="-127"/>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35571" y="3863356"/>
            <a:ext cx="9144000" cy="553998"/>
          </a:xfrm>
        </p:spPr>
        <p:txBody>
          <a:bodyPr/>
          <a:lstStyle/>
          <a:p>
            <a:r>
              <a:rPr lang="ko-kr" dirty="0"/>
              <a:t>SharePoint </a:t>
            </a:r>
            <a:r>
              <a:rPr lang="ko-kr" b="1" dirty="0">
                <a:latin typeface="Malgun Gothic" panose="020B0503020000020004" pitchFamily="34" charset="-127"/>
                <a:ea typeface="Malgun Gothic" panose="020B0503020000020004" pitchFamily="34" charset="-127"/>
              </a:rPr>
              <a:t>프레임워크 확장</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lstStyle/>
          <a:p>
            <a:r>
              <a:rPr lang="ko-kr" dirty="0"/>
              <a:t>SharePoint </a:t>
            </a:r>
            <a:r>
              <a:rPr lang="ko-kr" b="1" dirty="0">
                <a:latin typeface="Malgun Gothic" panose="020B0503020000020004" pitchFamily="34" charset="-127"/>
                <a:ea typeface="Malgun Gothic" panose="020B0503020000020004" pitchFamily="34" charset="-127"/>
              </a:rPr>
              <a:t>프레임워크 확장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3102388"/>
          </a:xfrm>
        </p:spPr>
        <p:txBody>
          <a:bodyPr/>
          <a:lstStyle/>
          <a:p>
            <a:pPr marL="0" indent="0">
              <a:buNone/>
            </a:pPr>
            <a:r>
              <a:rPr lang="ko-kr" dirty="0">
                <a:latin typeface="+mn-lt"/>
              </a:rPr>
              <a:t>SharePoint </a:t>
            </a:r>
            <a:r>
              <a:rPr lang="ko-kr" dirty="0">
                <a:latin typeface="Malgun Gothic" panose="020B0503020000020004" pitchFamily="34" charset="-127"/>
                <a:ea typeface="Malgun Gothic" panose="020B0503020000020004" pitchFamily="34" charset="-127"/>
              </a:rPr>
              <a:t>프레임워크 확장을 사용하면 </a:t>
            </a:r>
            <a:r>
              <a:rPr lang="ko-kr" dirty="0">
                <a:latin typeface="+mn-lt"/>
              </a:rPr>
              <a:t>SharePoint </a:t>
            </a:r>
            <a:r>
              <a:rPr lang="ko-kr" dirty="0">
                <a:latin typeface="Malgun Gothic" panose="020B0503020000020004" pitchFamily="34" charset="-127"/>
                <a:ea typeface="Malgun Gothic" panose="020B0503020000020004" pitchFamily="34" charset="-127"/>
              </a:rPr>
              <a:t>및</a:t>
            </a:r>
            <a:r>
              <a:rPr lang="ko-kr" dirty="0">
                <a:latin typeface="+mn-lt"/>
              </a:rPr>
              <a:t> Teams</a:t>
            </a:r>
            <a:r>
              <a:rPr lang="ko-kr" dirty="0">
                <a:latin typeface="Malgun Gothic" panose="020B0503020000020004" pitchFamily="34" charset="-127"/>
                <a:ea typeface="Malgun Gothic" panose="020B0503020000020004" pitchFamily="34" charset="-127"/>
              </a:rPr>
              <a:t>의 개발 기능을 확장할 수 있습니다.</a:t>
            </a:r>
            <a:endParaRPr lang="en-US" dirty="0">
              <a:latin typeface="Malgun Gothic" panose="020B0503020000020004" pitchFamily="34" charset="-127"/>
              <a:ea typeface="Malgun Gothic" panose="020B0503020000020004" pitchFamily="34" charset="-127"/>
            </a:endParaRPr>
          </a:p>
          <a:p>
            <a:r>
              <a:rPr lang="ko-kr" dirty="0">
                <a:latin typeface="Malgun Gothic" panose="020B0503020000020004" pitchFamily="34" charset="-127"/>
                <a:ea typeface="Malgun Gothic" panose="020B0503020000020004" pitchFamily="34" charset="-127"/>
              </a:rPr>
              <a:t>세 가지 특정 유형의 확장</a:t>
            </a:r>
          </a:p>
          <a:p>
            <a:pPr lvl="1"/>
            <a:r>
              <a:rPr lang="ko-kr" dirty="0">
                <a:latin typeface="Malgun Gothic" panose="020B0503020000020004" pitchFamily="34" charset="-127"/>
                <a:ea typeface="Malgun Gothic" panose="020B0503020000020004" pitchFamily="34" charset="-127"/>
              </a:rPr>
              <a:t>애플리케이션 사용자 지정자: 페이지에 스크립트를 추가하고 잘 알려진 </a:t>
            </a:r>
            <a:r>
              <a:rPr lang="ko-kr" dirty="0"/>
              <a:t>HTML </a:t>
            </a:r>
            <a:r>
              <a:rPr lang="ko-kr" dirty="0">
                <a:latin typeface="Malgun Gothic" panose="020B0503020000020004" pitchFamily="34" charset="-127"/>
                <a:ea typeface="Malgun Gothic" panose="020B0503020000020004" pitchFamily="34" charset="-127"/>
              </a:rPr>
              <a:t>요소 자리 표시자에 액세스한 후 사용자 지정 렌더링을 사용하여 확장합니다.</a:t>
            </a:r>
          </a:p>
          <a:p>
            <a:pPr lvl="1"/>
            <a:r>
              <a:rPr lang="ko-kr" dirty="0">
                <a:latin typeface="Malgun Gothic" panose="020B0503020000020004" pitchFamily="34" charset="-127"/>
                <a:ea typeface="Malgun Gothic" panose="020B0503020000020004" pitchFamily="34" charset="-127"/>
              </a:rPr>
              <a:t>명령 집합: </a:t>
            </a:r>
            <a:r>
              <a:rPr lang="ko-kr" dirty="0"/>
              <a:t>SharePoint </a:t>
            </a:r>
            <a:r>
              <a:rPr lang="ko-kr" dirty="0">
                <a:latin typeface="Malgun Gothic" panose="020B0503020000020004" pitchFamily="34" charset="-127"/>
                <a:ea typeface="Malgun Gothic" panose="020B0503020000020004" pitchFamily="34" charset="-127"/>
              </a:rPr>
              <a:t>명령 표면을 확장하여 새 작업을 추가하고 동작을 구현하는 데 사용할 수 있는 클라이언트 측 코드를 제공합니다.</a:t>
            </a:r>
          </a:p>
          <a:p>
            <a:pPr lvl="1"/>
            <a:r>
              <a:rPr lang="ko-kr" dirty="0">
                <a:latin typeface="Malgun Gothic" panose="020B0503020000020004" pitchFamily="34" charset="-127"/>
                <a:ea typeface="Malgun Gothic" panose="020B0503020000020004" pitchFamily="34" charset="-127"/>
              </a:rPr>
              <a:t>필드 사용자 지정자: 목록 내 필드에 데이터에 대한 수정된 보기를 제공합니다.</a:t>
            </a:r>
          </a:p>
        </p:txBody>
      </p:sp>
    </p:spTree>
    <p:extLst>
      <p:ext uri="{BB962C8B-B14F-4D97-AF65-F5344CB8AC3E}">
        <p14:creationId xmlns:p14="http://schemas.microsoft.com/office/powerpoint/2010/main" val="12133911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애플리케이션 사용자 지정자 확장</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3" y="1696753"/>
            <a:ext cx="4751833" cy="3347997"/>
          </a:xfrm>
        </p:spPr>
        <p:txBody>
          <a:bodyPr>
            <a:normAutofit/>
          </a:bodyPr>
          <a:lstStyle/>
          <a:p>
            <a:pPr marL="0" indent="0">
              <a:buNone/>
            </a:pPr>
            <a:r>
              <a:rPr lang="ko-kr" dirty="0">
                <a:latin typeface="Malgun Gothic" panose="020B0503020000020004" pitchFamily="34" charset="-127"/>
                <a:ea typeface="Malgun Gothic" panose="020B0503020000020004" pitchFamily="34" charset="-127"/>
              </a:rPr>
              <a:t>애플리케이션 사용자 지정자를 사용하면 </a:t>
            </a:r>
            <a:r>
              <a:rPr lang="ko-kr" dirty="0">
                <a:latin typeface="+mn-lt"/>
              </a:rPr>
              <a:t>SharePoint </a:t>
            </a:r>
            <a:r>
              <a:rPr lang="ko-kr" dirty="0">
                <a:latin typeface="Malgun Gothic" panose="020B0503020000020004" pitchFamily="34" charset="-127"/>
                <a:ea typeface="Malgun Gothic" panose="020B0503020000020004" pitchFamily="34" charset="-127"/>
              </a:rPr>
              <a:t>페이지의 잘 알려진 위치에 액세스하여 비즈니스 및 기능 요구 사항에 따라 수정할 수 있습니다.</a:t>
            </a:r>
          </a:p>
        </p:txBody>
      </p:sp>
      <p:pic>
        <p:nvPicPr>
          <p:cNvPr id="1026" name="Picture 2" descr="페이지에 렌더링된 사용자 지정 머리글 및 바닥글 요소">
            <a:extLst>
              <a:ext uri="{FF2B5EF4-FFF2-40B4-BE49-F238E27FC236}">
                <a16:creationId xmlns:a16="http://schemas.microsoft.com/office/drawing/2014/main" id="{F038F2DB-A49B-42E8-AAD9-050E23069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833" y="1548409"/>
            <a:ext cx="6004281" cy="397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20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dirty="0"/>
              <a:t>ListView </a:t>
            </a:r>
            <a:r>
              <a:rPr lang="ko-kr" b="1" dirty="0">
                <a:latin typeface="Malgun Gothic" panose="020B0503020000020004" pitchFamily="34" charset="-127"/>
                <a:ea typeface="Malgun Gothic" panose="020B0503020000020004" pitchFamily="34" charset="-127"/>
              </a:rPr>
              <a:t>명령 집합 확장</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861774"/>
          </a:xfrm>
        </p:spPr>
        <p:txBody>
          <a:bodyPr/>
          <a:lstStyle/>
          <a:p>
            <a:pPr marL="0" indent="0">
              <a:buNone/>
            </a:pPr>
            <a:r>
              <a:rPr lang="ko-kr" dirty="0">
                <a:latin typeface="+mn-lt"/>
              </a:rPr>
              <a:t>ListView </a:t>
            </a:r>
            <a:r>
              <a:rPr lang="ko-kr" dirty="0">
                <a:latin typeface="Malgun Gothic" panose="020B0503020000020004" pitchFamily="34" charset="-127"/>
                <a:ea typeface="Malgun Gothic" panose="020B0503020000020004" pitchFamily="34" charset="-127"/>
              </a:rPr>
              <a:t>명령 집합 확장 프로그램을 사용하면 페이지 상단의 명령 모음 내에서 사용자 지정 컨트롤 및 기능을 추가할 수 있습니다.</a:t>
            </a:r>
          </a:p>
        </p:txBody>
      </p:sp>
      <p:pic>
        <p:nvPicPr>
          <p:cNvPr id="2050" name="Picture 2" descr="문서를 하나 선택하여 명령 1 단추 표시">
            <a:extLst>
              <a:ext uri="{FF2B5EF4-FFF2-40B4-BE49-F238E27FC236}">
                <a16:creationId xmlns:a16="http://schemas.microsoft.com/office/drawing/2014/main" id="{E1612525-C990-4CDF-8D64-3E9C58B11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232" y="2874428"/>
            <a:ext cx="5675539" cy="2204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78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필드 사용자 지정자 확장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2634567"/>
          </a:xfrm>
        </p:spPr>
        <p:txBody>
          <a:bodyPr/>
          <a:lstStyle/>
          <a:p>
            <a:pPr marL="0" indent="0">
              <a:buNone/>
            </a:pPr>
            <a:r>
              <a:rPr lang="ko-kr" dirty="0">
                <a:latin typeface="Malgun Gothic" panose="020B0503020000020004" pitchFamily="34" charset="-127"/>
                <a:ea typeface="Malgun Gothic" panose="020B0503020000020004" pitchFamily="34" charset="-127"/>
              </a:rPr>
              <a:t>필드 사용자 지정자 확장을 사용하면 </a:t>
            </a:r>
            <a:r>
              <a:rPr lang="ko-kr" dirty="0">
                <a:latin typeface="+mn-lt"/>
              </a:rPr>
              <a:t>SharePoint </a:t>
            </a:r>
            <a:r>
              <a:rPr lang="ko-kr" dirty="0">
                <a:latin typeface="Malgun Gothic" panose="020B0503020000020004" pitchFamily="34" charset="-127"/>
                <a:ea typeface="Malgun Gothic" panose="020B0503020000020004" pitchFamily="34" charset="-127"/>
              </a:rPr>
              <a:t>목록 내에서 특정 필드가 렌더링되는 방법을 사용자 지정할 수 있습니다.</a:t>
            </a:r>
          </a:p>
          <a:p>
            <a:pPr marL="0" indent="0">
              <a:buNone/>
            </a:pPr>
            <a:endParaRPr lang="en-US" dirty="0"/>
          </a:p>
          <a:p>
            <a:r>
              <a:rPr lang="ko-kr" dirty="0">
                <a:latin typeface="Malgun Gothic" panose="020B0503020000020004" pitchFamily="34" charset="-127"/>
                <a:ea typeface="Malgun Gothic" panose="020B0503020000020004" pitchFamily="34" charset="-127"/>
              </a:rPr>
              <a:t>예:</a:t>
            </a:r>
          </a:p>
          <a:p>
            <a:pPr lvl="1"/>
            <a:r>
              <a:rPr lang="ko-kr" dirty="0">
                <a:latin typeface="Malgun Gothic" panose="020B0503020000020004" pitchFamily="34" charset="-127"/>
                <a:ea typeface="Malgun Gothic" panose="020B0503020000020004" pitchFamily="34" charset="-127"/>
              </a:rPr>
              <a:t>상태</a:t>
            </a:r>
          </a:p>
          <a:p>
            <a:pPr lvl="1"/>
            <a:r>
              <a:rPr lang="ko-kr" dirty="0">
                <a:latin typeface="Malgun Gothic" panose="020B0503020000020004" pitchFamily="34" charset="-127"/>
                <a:ea typeface="Malgun Gothic" panose="020B0503020000020004" pitchFamily="34" charset="-127"/>
              </a:rPr>
              <a:t>백분율</a:t>
            </a:r>
          </a:p>
        </p:txBody>
      </p:sp>
      <p:pic>
        <p:nvPicPr>
          <p:cNvPr id="3074" name="Picture 2" descr="디버그 쿼리 매개 변수 없이 필드 렌더링">
            <a:extLst>
              <a:ext uri="{FF2B5EF4-FFF2-40B4-BE49-F238E27FC236}">
                <a16:creationId xmlns:a16="http://schemas.microsoft.com/office/drawing/2014/main" id="{155C8D6E-B584-4589-96E2-C623BCE57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937" y="2840582"/>
            <a:ext cx="608647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964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5" name="Rectangle 4">
            <a:extLst>
              <a:ext uri="{FF2B5EF4-FFF2-40B4-BE49-F238E27FC236}">
                <a16:creationId xmlns:a16="http://schemas.microsoft.com/office/drawing/2014/main" id="{00F46602-B06F-46C1-912D-C12271F48CF5}"/>
              </a:ext>
            </a:extLst>
          </p:cNvPr>
          <p:cNvSpPr/>
          <p:nvPr/>
        </p:nvSpPr>
        <p:spPr>
          <a:xfrm>
            <a:off x="5188450" y="2951945"/>
            <a:ext cx="5578867" cy="954107"/>
          </a:xfrm>
          <a:prstGeom prst="rect">
            <a:avLst/>
          </a:prstGeom>
        </p:spPr>
        <p:txBody>
          <a:bodyPr wrap="square">
            <a:spAutoFit/>
          </a:bodyPr>
          <a:lstStyle/>
          <a:p>
            <a:r>
              <a:rPr lang="ko-kr" sz="2800" dirty="0">
                <a:cs typeface="Segoe UI"/>
              </a:rPr>
              <a:t>SharePoint </a:t>
            </a:r>
            <a:r>
              <a:rPr lang="ko-kr" sz="2800" dirty="0">
                <a:latin typeface="Malgun Gothic" panose="020B0503020000020004" pitchFamily="34" charset="-127"/>
                <a:ea typeface="Malgun Gothic" panose="020B0503020000020004" pitchFamily="34" charset="-127"/>
                <a:cs typeface="Segoe UI"/>
              </a:rPr>
              <a:t>프레임워크 </a:t>
            </a:r>
            <a:r>
              <a:rPr lang="ko-kr" sz="2800" dirty="0">
                <a:latin typeface="Malgun Gothic" panose="020B0503020000020004" pitchFamily="34" charset="-127"/>
                <a:ea typeface="Malgun Gothic" panose="020B0503020000020004" pitchFamily="34" charset="-127"/>
                <a:cs typeface="+mn-lt"/>
              </a:rPr>
              <a:t>확장 만들기 </a:t>
            </a:r>
            <a:endParaRPr lang="en-US" sz="2800" dirty="0">
              <a:latin typeface="Malgun Gothic" panose="020B0503020000020004" pitchFamily="34" charset="-127"/>
              <a:ea typeface="Malgun Gothic" panose="020B0503020000020004" pitchFamily="34" charset="-127"/>
              <a:cs typeface="Segoe UI"/>
            </a:endParaRPr>
          </a:p>
        </p:txBody>
      </p:sp>
    </p:spTree>
    <p:extLst>
      <p:ext uri="{BB962C8B-B14F-4D97-AF65-F5344CB8AC3E}">
        <p14:creationId xmlns:p14="http://schemas.microsoft.com/office/powerpoint/2010/main" val="10605100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8954" y="3429000"/>
            <a:ext cx="9144000" cy="553998"/>
          </a:xfrm>
        </p:spPr>
        <p:txBody>
          <a:bodyPr/>
          <a:lstStyle/>
          <a:p>
            <a:r>
              <a:rPr lang="ko-kr" dirty="0"/>
              <a:t>SPFx </a:t>
            </a:r>
            <a:r>
              <a:rPr lang="ko-kr" b="1" dirty="0">
                <a:latin typeface="Malgun Gothic" panose="020B0503020000020004" pitchFamily="34" charset="-127"/>
                <a:ea typeface="Malgun Gothic" panose="020B0503020000020004" pitchFamily="34" charset="-127"/>
              </a:rPr>
              <a:t>솔루션을 패키지로 묶어 배포</a:t>
            </a:r>
          </a:p>
        </p:txBody>
      </p:sp>
    </p:spTree>
    <p:extLst>
      <p:ext uri="{BB962C8B-B14F-4D97-AF65-F5344CB8AC3E}">
        <p14:creationId xmlns:p14="http://schemas.microsoft.com/office/powerpoint/2010/main" val="41618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패키지 배포 준비 </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3" y="1510141"/>
            <a:ext cx="11018520" cy="3803342"/>
          </a:xfrm>
        </p:spPr>
        <p:txBody>
          <a:bodyPr>
            <a:normAutofit/>
          </a:bodyPr>
          <a:lstStyle/>
          <a:p>
            <a:pPr marL="0" lvl="1" indent="0">
              <a:buNone/>
            </a:pP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웹 파트와 같은 클라이언트 측 구성 요소에서 목록 또는 라이브러리를 사용할 수 있도록 때때로 개발자는 </a:t>
            </a:r>
            <a:r>
              <a:rPr lang="ko-kr" sz="2800" dirty="0">
                <a:cs typeface="Segoe UI Semilight" panose="020B0402040204020203" pitchFamily="34" charset="0"/>
              </a:rPr>
              <a:t>SharePoint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목록 또는 문서 라이브러리를 클라이언트 측 솔루션 패키지와 함께 프로비저닝해야 할 수 있습니다.</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솔루션 패키지를 사용하여 </a:t>
            </a:r>
            <a:r>
              <a:rPr lang="ko-kr" sz="2800" dirty="0">
                <a:latin typeface="Segoe UI Semilight" panose="020B0402040204020203" pitchFamily="34" charset="0"/>
                <a:cs typeface="Segoe UI Semilight" panose="020B0402040204020203" pitchFamily="34" charset="0"/>
              </a:rPr>
              <a:t>SharePoint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자산을 프로비저닝합니다.</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솔루션에서 </a:t>
            </a:r>
            <a:r>
              <a:rPr lang="ko-kr" sz="2800" dirty="0">
                <a:latin typeface="Segoe UI Semilight" panose="020B0402040204020203" pitchFamily="34" charset="0"/>
                <a:cs typeface="Segoe UI Semilight" panose="020B0402040204020203" pitchFamily="34" charset="0"/>
              </a:rPr>
              <a:t>SharePoint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항목을 만듭니다.</a:t>
            </a:r>
          </a:p>
          <a:p>
            <a:pPr marL="228600" lvl="1"/>
            <a:r>
              <a:rPr lang="ko-kr" sz="2800" dirty="0">
                <a:latin typeface="Segoe UI Semilight" panose="020B0402040204020203" pitchFamily="34" charset="0"/>
                <a:cs typeface="Segoe UI Semilight" panose="020B0402040204020203" pitchFamily="34" charset="0"/>
              </a:rPr>
              <a:t>SharePoint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항목을 업그레이드합니다.</a:t>
            </a:r>
          </a:p>
          <a:p>
            <a:pPr marL="228600" lvl="1"/>
            <a:r>
              <a:rPr lang="ko-kr" sz="2800" dirty="0">
                <a:latin typeface="Segoe UI Semilight" panose="020B0402040204020203" pitchFamily="34" charset="0"/>
                <a:cs typeface="Segoe UI Semilight" panose="020B0402040204020203" pitchFamily="34" charset="0"/>
              </a:rPr>
              <a:t>SharePoint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프레임워크 패키지를 업데이트합니다. </a:t>
            </a:r>
          </a:p>
        </p:txBody>
      </p:sp>
    </p:spTree>
    <p:extLst>
      <p:ext uri="{BB962C8B-B14F-4D97-AF65-F5344CB8AC3E}">
        <p14:creationId xmlns:p14="http://schemas.microsoft.com/office/powerpoint/2010/main" val="41194901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솔루션 패키지 만들기 </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2" y="1510141"/>
            <a:ext cx="11089387" cy="3803342"/>
          </a:xfrm>
        </p:spPr>
        <p:txBody>
          <a:bodyPr>
            <a:normAutofit/>
          </a:bodyPr>
          <a:lstStyle/>
          <a:p>
            <a:pPr marL="0" lvl="1" indent="0">
              <a:buNone/>
            </a:pP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각 패키지 구성 파일에는 작업에서 다양한 원본 파일 및 매니페스트를 찾는 위치를 재정의하고 패키지를 작성하는 위치를 정의하는 일부 선택적 설정이 포함되어 있습니다. 또한 패키지 작성 도구에 다양한 구성 요소 간의 관계를 지시하는 필수 솔루션 정의가 포함되어 있습니다.</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솔루션 정의</a:t>
            </a:r>
            <a:r>
              <a:rPr lang="ko-kr" sz="2800" dirty="0">
                <a:latin typeface="Segoe UI Semilight" panose="020B0402040204020203" pitchFamily="34" charset="0"/>
                <a:cs typeface="Segoe UI Semilight" panose="020B0402040204020203" pitchFamily="34" charset="0"/>
              </a:rPr>
              <a:t>(ISolution)</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기능 정의</a:t>
            </a:r>
            <a:r>
              <a:rPr lang="ko-kr" sz="2800" dirty="0">
                <a:latin typeface="Segoe UI Semilight" panose="020B0402040204020203" pitchFamily="34" charset="0"/>
                <a:cs typeface="Segoe UI Semilight" panose="020B0402040204020203" pitchFamily="34" charset="0"/>
              </a:rPr>
              <a:t>(IFeature)</a:t>
            </a:r>
          </a:p>
          <a:p>
            <a:pPr marL="228600" lvl="1"/>
            <a:r>
              <a:rPr lang="ko-kr" sz="2800" dirty="0">
                <a:latin typeface="Segoe UI Semilight" panose="020B0402040204020203" pitchFamily="34" charset="0"/>
                <a:cs typeface="Segoe UI Semilight" panose="020B0402040204020203" pitchFamily="34" charset="0"/>
              </a:rPr>
              <a:t>파일 경로</a:t>
            </a:r>
          </a:p>
        </p:txBody>
      </p:sp>
    </p:spTree>
    <p:extLst>
      <p:ext uri="{BB962C8B-B14F-4D97-AF65-F5344CB8AC3E}">
        <p14:creationId xmlns:p14="http://schemas.microsoft.com/office/powerpoint/2010/main" val="2693291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테넌트 범위 솔루션 배포</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1292662"/>
          </a:xfrm>
        </p:spPr>
        <p:txBody>
          <a:bodyPr>
            <a:noAutofit/>
          </a:bodyPr>
          <a:lstStyle/>
          <a:p>
            <a:pPr marL="0" lvl="1" indent="0">
              <a:buNone/>
            </a:pPr>
            <a:r>
              <a:rPr lang="ko-kr" sz="2800" dirty="0">
                <a:cs typeface="Segoe UI Semilight" panose="020B0402040204020203" pitchFamily="34" charset="0"/>
              </a:rPr>
              <a:t>SharePoint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프레임워크 확장에 대한 테넌트 차원 배포 옵션은 애플리케이션 사용자 지정자 및 </a:t>
            </a:r>
            <a:r>
              <a:rPr lang="ko-kr" sz="2800" dirty="0">
                <a:cs typeface="Segoe UI Semilight" panose="020B0402040204020203" pitchFamily="34" charset="0"/>
              </a:rPr>
              <a:t>ListView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명령 집합에 대해 지원됩니다. 이 옵션을 사용하면 테넌트 앱 카탈로그 관리자가 사이트에 사용되는 웹/목록 템플릿을 기반으로 또는 테넌트 전체에서 기본적으로 활성화되는 확장을 쉽게 관리할 수 있습니다.</a:t>
            </a:r>
          </a:p>
          <a:p>
            <a:pPr marL="228600" lvl="1"/>
            <a:r>
              <a:rPr lang="ko-kr" sz="2800" dirty="0">
                <a:gradFill>
                  <a:gsLst>
                    <a:gs pos="1250">
                      <a:srgbClr val="1A1A1A"/>
                    </a:gs>
                    <a:gs pos="100000">
                      <a:srgbClr val="1A1A1A"/>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테넌트 범위 솔루션 배포 옵션 </a:t>
            </a:r>
          </a:p>
          <a:p>
            <a:pPr marL="228600" lvl="1"/>
            <a:r>
              <a:rPr lang="ko-kr" sz="2800" dirty="0">
                <a:gradFill>
                  <a:gsLst>
                    <a:gs pos="1250">
                      <a:srgbClr val="1A1A1A"/>
                    </a:gs>
                    <a:gs pos="100000">
                      <a:srgbClr val="1A1A1A"/>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솔루션 특정 요구 사항</a:t>
            </a:r>
          </a:p>
          <a:p>
            <a:pPr marL="228600" lvl="1"/>
            <a:r>
              <a:rPr lang="ko-kr" sz="2800" dirty="0">
                <a:gradFill>
                  <a:gsLst>
                    <a:gs pos="1250">
                      <a:srgbClr val="1A1A1A"/>
                    </a:gs>
                    <a:gs pos="100000">
                      <a:srgbClr val="1A1A1A"/>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테넌트 전체에서 사용할 수 있도록 솔루션을 구성합니다.</a:t>
            </a:r>
          </a:p>
          <a:p>
            <a:pPr marL="228600" lvl="1"/>
            <a:r>
              <a:rPr lang="ko-kr" sz="2800" dirty="0">
                <a:gradFill>
                  <a:gsLst>
                    <a:gs pos="1250">
                      <a:srgbClr val="1A1A1A"/>
                    </a:gs>
                    <a:gs pos="100000">
                      <a:srgbClr val="1A1A1A"/>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앱 카탈로그에서 테넌트 차원 배포를 승인합니다. </a:t>
            </a:r>
          </a:p>
          <a:p>
            <a:pPr marL="0" lvl="1" indent="0">
              <a:buNone/>
            </a:pPr>
            <a:endParaRPr lang="en-US" sz="2800" dirty="0">
              <a:cs typeface="Segoe UI Semilight" panose="020B0402040204020203" pitchFamily="34" charset="0"/>
            </a:endParaRPr>
          </a:p>
        </p:txBody>
      </p:sp>
    </p:spTree>
    <p:extLst>
      <p:ext uri="{BB962C8B-B14F-4D97-AF65-F5344CB8AC3E}">
        <p14:creationId xmlns:p14="http://schemas.microsoft.com/office/powerpoint/2010/main" val="7984305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93725" y="3503653"/>
            <a:ext cx="9144000" cy="553998"/>
          </a:xfrm>
        </p:spPr>
        <p:txBody>
          <a:bodyPr/>
          <a:lstStyle/>
          <a:p>
            <a:r>
              <a:rPr lang="ko-kr" dirty="0"/>
              <a:t>SharePoint </a:t>
            </a:r>
            <a:r>
              <a:rPr lang="ko-kr" b="1" dirty="0">
                <a:latin typeface="Malgun Gothic" panose="020B0503020000020004" pitchFamily="34" charset="-127"/>
                <a:ea typeface="Malgun Gothic" panose="020B0503020000020004" pitchFamily="34" charset="-127"/>
              </a:rPr>
              <a:t>프레임워크 웹 파트</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도메인 격리 웹 파트</a:t>
            </a:r>
          </a:p>
        </p:txBody>
      </p:sp>
      <p:pic>
        <p:nvPicPr>
          <p:cNvPr id="4" name="Picture 3" descr="격리된 웹 파트의 작동 방식을 보여 주는 아키텍처 개요">
            <a:extLst>
              <a:ext uri="{FF2B5EF4-FFF2-40B4-BE49-F238E27FC236}">
                <a16:creationId xmlns:a16="http://schemas.microsoft.com/office/drawing/2014/main" id="{F3F26AE0-7B63-4FBE-A8D7-CAC4BB731553}"/>
              </a:ext>
            </a:extLst>
          </p:cNvPr>
          <p:cNvPicPr/>
          <p:nvPr/>
        </p:nvPicPr>
        <p:blipFill>
          <a:blip r:embed="rId3">
            <a:extLst>
              <a:ext uri="{28A0092B-C50C-407E-A947-70E740481C1C}">
                <a14:useLocalDpi xmlns:a14="http://schemas.microsoft.com/office/drawing/2010/main" val="0"/>
              </a:ext>
            </a:extLst>
          </a:blip>
          <a:srcRect/>
          <a:stretch/>
        </p:blipFill>
        <p:spPr bwMode="auto">
          <a:xfrm>
            <a:off x="1673351" y="1246595"/>
            <a:ext cx="8736219" cy="4916080"/>
          </a:xfrm>
          <a:prstGeom prst="rect">
            <a:avLst/>
          </a:prstGeom>
          <a:noFill/>
          <a:ln>
            <a:noFill/>
          </a:ln>
        </p:spPr>
      </p:pic>
    </p:spTree>
    <p:extLst>
      <p:ext uri="{BB962C8B-B14F-4D97-AF65-F5344CB8AC3E}">
        <p14:creationId xmlns:p14="http://schemas.microsoft.com/office/powerpoint/2010/main" val="1329855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414684" cy="553998"/>
          </a:xfrm>
        </p:spPr>
        <p:txBody>
          <a:bodyPr>
            <a:normAutofit/>
          </a:bodyPr>
          <a:lstStyle/>
          <a:p>
            <a:r>
              <a:rPr lang="ko-kr" b="1" dirty="0">
                <a:latin typeface="Malgun Gothic" panose="020B0503020000020004" pitchFamily="34" charset="-127"/>
                <a:ea typeface="Malgun Gothic" panose="020B0503020000020004" pitchFamily="34" charset="-127"/>
              </a:rPr>
              <a:t>프로덕션을 위해 </a:t>
            </a:r>
            <a:r>
              <a:rPr lang="ko-kr" dirty="0"/>
              <a:t>SharePoint </a:t>
            </a:r>
            <a:r>
              <a:rPr lang="ko-kr" b="1" dirty="0">
                <a:latin typeface="Malgun Gothic" panose="020B0503020000020004" pitchFamily="34" charset="-127"/>
                <a:ea typeface="Malgun Gothic" panose="020B0503020000020004" pitchFamily="34" charset="-127"/>
              </a:rPr>
              <a:t>프레임워크 빌드 최적화</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4348584" cy="2831544"/>
          </a:xfrm>
        </p:spPr>
        <p:txBody>
          <a:bodyPr/>
          <a:lstStyle/>
          <a:p>
            <a:pPr marL="0" indent="0">
              <a:buNone/>
            </a:pPr>
            <a:r>
              <a:rPr lang="ko-kr" dirty="0">
                <a:latin typeface="Malgun Gothic" panose="020B0503020000020004" pitchFamily="34" charset="-127"/>
                <a:ea typeface="Malgun Gothic" panose="020B0503020000020004" pitchFamily="34" charset="-127"/>
              </a:rPr>
              <a:t>다음 명령을 사용하여 솔루션을 패키지로 묶은 다음 </a:t>
            </a:r>
            <a:r>
              <a:rPr lang="ko-kr" dirty="0"/>
              <a:t>SharePoint</a:t>
            </a:r>
            <a:r>
              <a:rPr lang="ko-kr" dirty="0">
                <a:latin typeface="Malgun Gothic" panose="020B0503020000020004" pitchFamily="34" charset="-127"/>
                <a:ea typeface="Malgun Gothic" panose="020B0503020000020004" pitchFamily="34" charset="-127"/>
              </a:rPr>
              <a:t>의 앱 카탈로그에 업로드합니다.</a:t>
            </a:r>
          </a:p>
          <a:p>
            <a:pPr lvl="1"/>
            <a:r>
              <a:rPr lang="ko-kr" dirty="0"/>
              <a:t>gulp build </a:t>
            </a:r>
          </a:p>
          <a:p>
            <a:pPr lvl="1"/>
            <a:r>
              <a:rPr lang="ko-kr" dirty="0"/>
              <a:t>gulp bundle –ship </a:t>
            </a:r>
          </a:p>
          <a:p>
            <a:pPr lvl="1"/>
            <a:r>
              <a:rPr lang="ko-kr" dirty="0"/>
              <a:t>gulp package-solution –ship </a:t>
            </a:r>
          </a:p>
        </p:txBody>
      </p:sp>
      <p:pic>
        <p:nvPicPr>
          <p:cNvPr id="4" name="Picture 3">
            <a:extLst>
              <a:ext uri="{FF2B5EF4-FFF2-40B4-BE49-F238E27FC236}">
                <a16:creationId xmlns:a16="http://schemas.microsoft.com/office/drawing/2014/main" id="{A18FCCA3-97B5-407A-A912-248194C0A0DF}"/>
              </a:ext>
            </a:extLst>
          </p:cNvPr>
          <p:cNvPicPr>
            <a:picLocks noChangeAspect="1"/>
          </p:cNvPicPr>
          <p:nvPr/>
        </p:nvPicPr>
        <p:blipFill>
          <a:blip r:embed="rId3"/>
          <a:stretch>
            <a:fillRect/>
          </a:stretch>
        </p:blipFill>
        <p:spPr>
          <a:xfrm>
            <a:off x="5436637" y="1435497"/>
            <a:ext cx="6300523" cy="2922282"/>
          </a:xfrm>
          <a:prstGeom prst="rect">
            <a:avLst/>
          </a:prstGeom>
        </p:spPr>
      </p:pic>
    </p:spTree>
    <p:extLst>
      <p:ext uri="{BB962C8B-B14F-4D97-AF65-F5344CB8AC3E}">
        <p14:creationId xmlns:p14="http://schemas.microsoft.com/office/powerpoint/2010/main" val="16291942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5" name="Rectangle 4">
            <a:extLst>
              <a:ext uri="{FF2B5EF4-FFF2-40B4-BE49-F238E27FC236}">
                <a16:creationId xmlns:a16="http://schemas.microsoft.com/office/drawing/2014/main" id="{00F46602-B06F-46C1-912D-C12271F48CF5}"/>
              </a:ext>
            </a:extLst>
          </p:cNvPr>
          <p:cNvSpPr/>
          <p:nvPr/>
        </p:nvSpPr>
        <p:spPr>
          <a:xfrm>
            <a:off x="4654192" y="3188831"/>
            <a:ext cx="7140541" cy="523220"/>
          </a:xfrm>
          <a:prstGeom prst="rect">
            <a:avLst/>
          </a:prstGeom>
        </p:spPr>
        <p:txBody>
          <a:bodyPr wrap="square">
            <a:spAutoFit/>
          </a:bodyPr>
          <a:lstStyle/>
          <a:p>
            <a:r>
              <a:rPr lang="ko-kr" sz="2800" dirty="0">
                <a:ea typeface="+mn-lt"/>
                <a:cs typeface="+mn-lt"/>
              </a:rPr>
              <a:t>SharePoint </a:t>
            </a:r>
            <a:r>
              <a:rPr lang="ko-kr" sz="2800" dirty="0">
                <a:latin typeface="Malgun Gothic" panose="020B0503020000020004" pitchFamily="34" charset="-127"/>
                <a:ea typeface="Malgun Gothic" panose="020B0503020000020004" pitchFamily="34" charset="-127"/>
                <a:cs typeface="+mn-lt"/>
              </a:rPr>
              <a:t>프레임워크 솔루션 배포</a:t>
            </a:r>
            <a:endParaRPr lang="en-US" sz="2800" dirty="0">
              <a:latin typeface="Malgun Gothic" panose="020B0503020000020004" pitchFamily="34" charset="-127"/>
              <a:ea typeface="Malgun Gothic" panose="020B0503020000020004" pitchFamily="34" charset="-127"/>
              <a:cs typeface="Segoe UI"/>
            </a:endParaRPr>
          </a:p>
        </p:txBody>
      </p:sp>
    </p:spTree>
    <p:extLst>
      <p:ext uri="{BB962C8B-B14F-4D97-AF65-F5344CB8AC3E}">
        <p14:creationId xmlns:p14="http://schemas.microsoft.com/office/powerpoint/2010/main" val="35689474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651" y="4202402"/>
            <a:ext cx="9144000" cy="553998"/>
          </a:xfrm>
        </p:spPr>
        <p:txBody>
          <a:bodyPr/>
          <a:lstStyle/>
          <a:p>
            <a:r>
              <a:rPr lang="ko-kr" dirty="0"/>
              <a:t>Microsoft Graph </a:t>
            </a:r>
            <a:r>
              <a:rPr lang="ko-kr" b="1" dirty="0">
                <a:latin typeface="Malgun Gothic" panose="020B0503020000020004" pitchFamily="34" charset="-127"/>
                <a:ea typeface="Malgun Gothic" panose="020B0503020000020004" pitchFamily="34" charset="-127"/>
              </a:rPr>
              <a:t>및 타사 </a:t>
            </a:r>
            <a:r>
              <a:rPr lang="ko-kr" dirty="0"/>
              <a:t>API </a:t>
            </a:r>
            <a:r>
              <a:rPr lang="ko-kr" b="1" dirty="0">
                <a:latin typeface="Malgun Gothic" panose="020B0503020000020004" pitchFamily="34" charset="-127"/>
                <a:ea typeface="Malgun Gothic" panose="020B0503020000020004" pitchFamily="34" charset="-127"/>
              </a:rPr>
              <a:t>소비</a:t>
            </a:r>
          </a:p>
        </p:txBody>
      </p:sp>
    </p:spTree>
    <p:extLst>
      <p:ext uri="{BB962C8B-B14F-4D97-AF65-F5344CB8AC3E}">
        <p14:creationId xmlns:p14="http://schemas.microsoft.com/office/powerpoint/2010/main" val="102793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MSGraphClient</a:t>
            </a:r>
            <a:r>
              <a:rPr lang="ko-kr" b="1" dirty="0">
                <a:latin typeface="Malgun Gothic" panose="020B0503020000020004" pitchFamily="34" charset="-127"/>
                <a:ea typeface="Malgun Gothic" panose="020B0503020000020004" pitchFamily="34" charset="-127"/>
              </a:rPr>
              <a:t>를 사용하여 </a:t>
            </a:r>
            <a:r>
              <a:rPr lang="ko-kr" dirty="0"/>
              <a:t>Microsoft Graph</a:t>
            </a:r>
            <a:r>
              <a:rPr lang="ko-kr" b="1" dirty="0">
                <a:latin typeface="Malgun Gothic" panose="020B0503020000020004" pitchFamily="34" charset="-127"/>
                <a:ea typeface="Malgun Gothic" panose="020B0503020000020004" pitchFamily="34" charset="-127"/>
              </a:rPr>
              <a:t>에 연결</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4050340"/>
          </a:xfrm>
        </p:spPr>
        <p:txBody>
          <a:bodyPr/>
          <a:lstStyle/>
          <a:p>
            <a:r>
              <a:rPr lang="ko-kr" dirty="0"/>
              <a:t>SharePoint </a:t>
            </a:r>
            <a:r>
              <a:rPr lang="ko-kr" dirty="0">
                <a:latin typeface="Malgun Gothic" panose="020B0503020000020004" pitchFamily="34" charset="-127"/>
                <a:ea typeface="Malgun Gothic" panose="020B0503020000020004" pitchFamily="34" charset="-127"/>
              </a:rPr>
              <a:t>프레임워크 솔루션을 빌드할 때 개발자는 </a:t>
            </a:r>
            <a:r>
              <a:rPr lang="ko-kr" dirty="0"/>
              <a:t>MSGraphClient</a:t>
            </a:r>
            <a:r>
              <a:rPr lang="ko-kr" dirty="0">
                <a:latin typeface="Malgun Gothic" panose="020B0503020000020004" pitchFamily="34" charset="-127"/>
                <a:ea typeface="Malgun Gothic" panose="020B0503020000020004" pitchFamily="34" charset="-127"/>
              </a:rPr>
              <a:t>를 사용하여 </a:t>
            </a:r>
            <a:r>
              <a:rPr lang="ko-kr" dirty="0"/>
              <a:t>Microsoft Graph</a:t>
            </a:r>
            <a:r>
              <a:rPr lang="ko-kr" dirty="0">
                <a:latin typeface="Malgun Gothic" panose="020B0503020000020004" pitchFamily="34" charset="-127"/>
                <a:ea typeface="Malgun Gothic" panose="020B0503020000020004" pitchFamily="34" charset="-127"/>
              </a:rPr>
              <a:t>에 쉽게 연결할 수 있습니다.</a:t>
            </a:r>
          </a:p>
          <a:p>
            <a:r>
              <a:rPr lang="ko-kr" dirty="0"/>
              <a:t>MSGraphClient</a:t>
            </a:r>
            <a:r>
              <a:rPr lang="ko-kr" dirty="0">
                <a:latin typeface="Malgun Gothic" panose="020B0503020000020004" pitchFamily="34" charset="-127"/>
                <a:ea typeface="Malgun Gothic" panose="020B0503020000020004" pitchFamily="34" charset="-127"/>
              </a:rPr>
              <a:t>는 </a:t>
            </a:r>
            <a:r>
              <a:rPr lang="ko-kr" dirty="0"/>
              <a:t>SharePoint </a:t>
            </a:r>
            <a:r>
              <a:rPr lang="ko-kr" dirty="0">
                <a:latin typeface="Malgun Gothic" panose="020B0503020000020004" pitchFamily="34" charset="-127"/>
                <a:ea typeface="Malgun Gothic" panose="020B0503020000020004" pitchFamily="34" charset="-127"/>
              </a:rPr>
              <a:t>프레임워크 </a:t>
            </a:r>
            <a:r>
              <a:rPr lang="ko-kr" dirty="0"/>
              <a:t>v1.6.0</a:t>
            </a:r>
            <a:r>
              <a:rPr lang="ko-kr" dirty="0">
                <a:latin typeface="Malgun Gothic" panose="020B0503020000020004" pitchFamily="34" charset="-127"/>
                <a:ea typeface="Malgun Gothic" panose="020B0503020000020004" pitchFamily="34" charset="-127"/>
              </a:rPr>
              <a:t>에 도입된 새로운 </a:t>
            </a:r>
            <a:r>
              <a:rPr lang="ko-kr" dirty="0"/>
              <a:t>HTTP </a:t>
            </a:r>
            <a:r>
              <a:rPr lang="ko-kr" dirty="0">
                <a:latin typeface="Malgun Gothic" panose="020B0503020000020004" pitchFamily="34" charset="-127"/>
                <a:ea typeface="Malgun Gothic" panose="020B0503020000020004" pitchFamily="34" charset="-127"/>
              </a:rPr>
              <a:t>클라이언트이며, </a:t>
            </a:r>
            <a:r>
              <a:rPr lang="ko-kr" dirty="0"/>
              <a:t>SharePoint </a:t>
            </a:r>
            <a:r>
              <a:rPr lang="ko-kr" dirty="0">
                <a:latin typeface="Malgun Gothic" panose="020B0503020000020004" pitchFamily="34" charset="-127"/>
                <a:ea typeface="Malgun Gothic" panose="020B0503020000020004" pitchFamily="34" charset="-127"/>
              </a:rPr>
              <a:t>프레임워크 솔루션 내에서 </a:t>
            </a:r>
            <a:r>
              <a:rPr lang="ko-kr" dirty="0"/>
              <a:t>Microsoft Graph </a:t>
            </a:r>
            <a:r>
              <a:rPr lang="ko-kr" dirty="0">
                <a:latin typeface="Malgun Gothic" panose="020B0503020000020004" pitchFamily="34" charset="-127"/>
                <a:ea typeface="Malgun Gothic" panose="020B0503020000020004" pitchFamily="34" charset="-127"/>
              </a:rPr>
              <a:t>연결을 간소화합니다. </a:t>
            </a:r>
          </a:p>
          <a:p>
            <a:r>
              <a:rPr lang="ko-kr" dirty="0"/>
              <a:t>MSGraphClient</a:t>
            </a:r>
            <a:r>
              <a:rPr lang="ko-kr" dirty="0">
                <a:latin typeface="Malgun Gothic" panose="020B0503020000020004" pitchFamily="34" charset="-127"/>
                <a:ea typeface="Malgun Gothic" panose="020B0503020000020004" pitchFamily="34" charset="-127"/>
              </a:rPr>
              <a:t>는 기존 </a:t>
            </a:r>
            <a:r>
              <a:rPr lang="ko-kr" u="sng" dirty="0">
                <a:hlinkClick r:id="rId3"/>
              </a:rPr>
              <a:t>Microsoft Graph JavaScript </a:t>
            </a:r>
            <a:r>
              <a:rPr lang="ko-kr" u="sng" dirty="0">
                <a:latin typeface="Malgun Gothic" panose="020B0503020000020004" pitchFamily="34" charset="-127"/>
                <a:ea typeface="Malgun Gothic" panose="020B0503020000020004" pitchFamily="34" charset="-127"/>
                <a:hlinkClick r:id="rId3"/>
              </a:rPr>
              <a:t>클라이언트 라이브러리</a:t>
            </a:r>
            <a:r>
              <a:rPr lang="ko-kr" dirty="0">
                <a:latin typeface="Malgun Gothic" panose="020B0503020000020004" pitchFamily="34" charset="-127"/>
                <a:ea typeface="Malgun Gothic" panose="020B0503020000020004" pitchFamily="34" charset="-127"/>
              </a:rPr>
              <a:t>를 래핑하여, 개발자에게 다른 클라이언트 측 솔루션에서 클라이언트 라이브러리를 사용할 때와 동일한 기능을 제공합니다.</a:t>
            </a:r>
          </a:p>
        </p:txBody>
      </p:sp>
    </p:spTree>
    <p:extLst>
      <p:ext uri="{BB962C8B-B14F-4D97-AF65-F5344CB8AC3E}">
        <p14:creationId xmlns:p14="http://schemas.microsoft.com/office/powerpoint/2010/main" val="26479734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AadHttpClient </a:t>
            </a:r>
            <a:r>
              <a:rPr lang="ko-kr" b="1" dirty="0">
                <a:latin typeface="Malgun Gothic" panose="020B0503020000020004" pitchFamily="34" charset="-127"/>
                <a:ea typeface="Malgun Gothic" panose="020B0503020000020004" pitchFamily="34" charset="-127"/>
              </a:rPr>
              <a:t>이해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387137" y="1627334"/>
            <a:ext cx="5708863" cy="4432090"/>
          </a:xfrm>
        </p:spPr>
        <p:txBody>
          <a:bodyPr>
            <a:noAutofit/>
          </a:bodyPr>
          <a:lstStyle/>
          <a:p>
            <a:pPr lvl="1"/>
            <a:r>
              <a:rPr lang="ko-kr" sz="2400" dirty="0"/>
              <a:t>SharePoint </a:t>
            </a:r>
            <a:r>
              <a:rPr lang="ko-kr" sz="2400" dirty="0">
                <a:latin typeface="Malgun Gothic" panose="020B0503020000020004" pitchFamily="34" charset="-127"/>
                <a:ea typeface="Malgun Gothic" panose="020B0503020000020004" pitchFamily="34" charset="-127"/>
              </a:rPr>
              <a:t>프레임워크를 사용하면 솔루션에 필요한 </a:t>
            </a:r>
            <a:r>
              <a:rPr lang="ko-kr" sz="2400" dirty="0"/>
              <a:t>Azure AD </a:t>
            </a:r>
            <a:r>
              <a:rPr lang="ko-kr" sz="2400" dirty="0">
                <a:latin typeface="Malgun Gothic" panose="020B0503020000020004" pitchFamily="34" charset="-127"/>
                <a:ea typeface="Malgun Gothic" panose="020B0503020000020004" pitchFamily="34" charset="-127"/>
              </a:rPr>
              <a:t>애플리케이션 및 권한을 지정할 수 있으며, 테넌트 관리자는 필요한 권한(아직 부여되지 않은 경우)을 부여할 수 있습니다. </a:t>
            </a:r>
          </a:p>
          <a:p>
            <a:pPr marL="0" indent="0">
              <a:buNone/>
            </a:pPr>
            <a:endParaRPr lang="en-US" sz="2400" dirty="0">
              <a:latin typeface="+mn-lt"/>
            </a:endParaRPr>
          </a:p>
          <a:p>
            <a:pPr lvl="1">
              <a:lnSpc>
                <a:spcPct val="110000"/>
              </a:lnSpc>
            </a:pPr>
            <a:r>
              <a:rPr lang="ko-kr" sz="2400" dirty="0"/>
              <a:t>AadHttpClient</a:t>
            </a:r>
            <a:r>
              <a:rPr lang="ko-kr" sz="2400" dirty="0">
                <a:latin typeface="Malgun Gothic" panose="020B0503020000020004" pitchFamily="34" charset="-127"/>
                <a:ea typeface="Malgun Gothic" panose="020B0503020000020004" pitchFamily="34" charset="-127"/>
              </a:rPr>
              <a:t>를 사용하면 </a:t>
            </a:r>
            <a:r>
              <a:rPr lang="ko-kr" sz="2400" dirty="0"/>
              <a:t>OAuth </a:t>
            </a:r>
            <a:r>
              <a:rPr lang="ko-kr" sz="2400" dirty="0">
                <a:latin typeface="Malgun Gothic" panose="020B0503020000020004" pitchFamily="34" charset="-127"/>
                <a:ea typeface="Malgun Gothic" panose="020B0503020000020004" pitchFamily="34" charset="-127"/>
              </a:rPr>
              <a:t>흐름을 직접 구현할 필요 없이 </a:t>
            </a:r>
            <a:r>
              <a:rPr lang="ko-kr" sz="2400" dirty="0"/>
              <a:t>Azure AD</a:t>
            </a:r>
            <a:r>
              <a:rPr lang="ko-kr" sz="2400" dirty="0">
                <a:latin typeface="Malgun Gothic" panose="020B0503020000020004" pitchFamily="34" charset="-127"/>
                <a:ea typeface="Malgun Gothic" panose="020B0503020000020004" pitchFamily="34" charset="-127"/>
              </a:rPr>
              <a:t>를 사용하여 보안된 API에 쉽게 연결할 수 있습니다.</a:t>
            </a:r>
          </a:p>
        </p:txBody>
      </p:sp>
      <p:pic>
        <p:nvPicPr>
          <p:cNvPr id="7170" name="Picture 2" descr="Azure AD 애플리케이션에 대한 권한을 요청, 부여 및 사용하는 흐름을 보여 주는 스키마">
            <a:extLst>
              <a:ext uri="{FF2B5EF4-FFF2-40B4-BE49-F238E27FC236}">
                <a16:creationId xmlns:a16="http://schemas.microsoft.com/office/drawing/2014/main" id="{6D8A87AF-E03E-4559-9146-4A0707059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19934" y="1883507"/>
            <a:ext cx="5620139" cy="298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90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타사 </a:t>
            </a:r>
            <a:r>
              <a:rPr lang="ko-kr" dirty="0"/>
              <a:t>API</a:t>
            </a:r>
            <a:r>
              <a:rPr lang="ko-kr" b="1" dirty="0">
                <a:latin typeface="Malgun Gothic" panose="020B0503020000020004" pitchFamily="34" charset="-127"/>
                <a:ea typeface="Malgun Gothic" panose="020B0503020000020004" pitchFamily="34" charset="-127"/>
              </a:rPr>
              <a:t>를 사용할 수 있는 권한 부여</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861774"/>
          </a:xfrm>
        </p:spPr>
        <p:txBody>
          <a:bodyPr/>
          <a:lstStyle/>
          <a:p>
            <a:pPr marL="0" indent="0">
              <a:buNone/>
            </a:pPr>
            <a:r>
              <a:rPr lang="ko-kr" dirty="0">
                <a:latin typeface="+mn-lt"/>
              </a:rPr>
              <a:t>SharePoint </a:t>
            </a:r>
            <a:r>
              <a:rPr lang="ko-kr" dirty="0">
                <a:latin typeface="Malgun Gothic" panose="020B0503020000020004" pitchFamily="34" charset="-127"/>
                <a:ea typeface="Malgun Gothic" panose="020B0503020000020004" pitchFamily="34" charset="-127"/>
              </a:rPr>
              <a:t>프레임워크 솔루션을 빌드할 때 주식 또는 날씨 정보와 같은 공용 </a:t>
            </a:r>
            <a:r>
              <a:rPr lang="ko-kr" dirty="0">
                <a:latin typeface="+mn-lt"/>
              </a:rPr>
              <a:t>API</a:t>
            </a:r>
            <a:r>
              <a:rPr lang="ko-kr" dirty="0">
                <a:latin typeface="Malgun Gothic" panose="020B0503020000020004" pitchFamily="34" charset="-127"/>
                <a:ea typeface="Malgun Gothic" panose="020B0503020000020004" pitchFamily="34" charset="-127"/>
              </a:rPr>
              <a:t>를 사용할 수 있습니다. </a:t>
            </a:r>
          </a:p>
        </p:txBody>
      </p:sp>
      <p:pic>
        <p:nvPicPr>
          <p:cNvPr id="4" name="Picture 3">
            <a:extLst>
              <a:ext uri="{FF2B5EF4-FFF2-40B4-BE49-F238E27FC236}">
                <a16:creationId xmlns:a16="http://schemas.microsoft.com/office/drawing/2014/main" id="{21F0FAE8-3D11-4093-B399-3BCA2AF79F12}"/>
              </a:ext>
            </a:extLst>
          </p:cNvPr>
          <p:cNvPicPr>
            <a:picLocks noChangeAspect="1"/>
          </p:cNvPicPr>
          <p:nvPr/>
        </p:nvPicPr>
        <p:blipFill>
          <a:blip r:embed="rId3"/>
          <a:stretch>
            <a:fillRect/>
          </a:stretch>
        </p:blipFill>
        <p:spPr>
          <a:xfrm>
            <a:off x="584200" y="2895926"/>
            <a:ext cx="7986234" cy="2390819"/>
          </a:xfrm>
          <a:prstGeom prst="rect">
            <a:avLst/>
          </a:prstGeom>
        </p:spPr>
      </p:pic>
    </p:spTree>
    <p:extLst>
      <p:ext uri="{BB962C8B-B14F-4D97-AF65-F5344CB8AC3E}">
        <p14:creationId xmlns:p14="http://schemas.microsoft.com/office/powerpoint/2010/main" val="18368123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45845" y="3945549"/>
            <a:ext cx="9144000" cy="553998"/>
          </a:xfrm>
        </p:spPr>
        <p:txBody>
          <a:bodyPr/>
          <a:lstStyle/>
          <a:p>
            <a:r>
              <a:rPr lang="ko-kr" dirty="0"/>
              <a:t>SharePoint</a:t>
            </a:r>
            <a:r>
              <a:rPr lang="ko-kr" b="1" dirty="0">
                <a:latin typeface="Malgun Gothic" panose="020B0503020000020004" pitchFamily="34" charset="-127"/>
                <a:ea typeface="Malgun Gothic" panose="020B0503020000020004" pitchFamily="34" charset="-127"/>
              </a:rPr>
              <a:t>의 브랜딩 및 테마</a:t>
            </a:r>
          </a:p>
        </p:txBody>
      </p:sp>
    </p:spTree>
    <p:extLst>
      <p:ext uri="{BB962C8B-B14F-4D97-AF65-F5344CB8AC3E}">
        <p14:creationId xmlns:p14="http://schemas.microsoft.com/office/powerpoint/2010/main" val="6302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ko-kr" dirty="0"/>
              <a:t>SharePoint </a:t>
            </a:r>
            <a:r>
              <a:rPr lang="ko-kr" b="1" dirty="0">
                <a:latin typeface="Malgun Gothic" panose="020B0503020000020004" pitchFamily="34" charset="-127"/>
                <a:ea typeface="Malgun Gothic" panose="020B0503020000020004" pitchFamily="34" charset="-127"/>
              </a:rPr>
              <a:t>사이트 테마  </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861774"/>
          </a:xfrm>
        </p:spPr>
        <p:txBody>
          <a:bodyPr>
            <a:noAutofit/>
          </a:bodyPr>
          <a:lstStyle/>
          <a:p>
            <a:pPr marL="0" indent="0">
              <a:buNone/>
            </a:pPr>
            <a:r>
              <a:rPr lang="ko-kr" dirty="0">
                <a:latin typeface="+mn-lt"/>
              </a:rPr>
              <a:t>Microsoft </a:t>
            </a:r>
            <a:r>
              <a:rPr lang="ko-kr" dirty="0">
                <a:latin typeface="Malgun Gothic" panose="020B0503020000020004" pitchFamily="34" charset="-127"/>
                <a:ea typeface="Malgun Gothic" panose="020B0503020000020004" pitchFamily="34" charset="-127"/>
              </a:rPr>
              <a:t>브랜드 팔레트와 마찬가지로 </a:t>
            </a:r>
            <a:r>
              <a:rPr lang="ko-kr" dirty="0">
                <a:latin typeface="+mn-lt"/>
              </a:rPr>
              <a:t>SharePoint </a:t>
            </a:r>
            <a:r>
              <a:rPr lang="ko-kr" altLang="en-US" dirty="0">
                <a:latin typeface="Malgun Gothic" panose="020B0503020000020004" pitchFamily="34" charset="-127"/>
                <a:ea typeface="Malgun Gothic" panose="020B0503020000020004" pitchFamily="34" charset="-127"/>
              </a:rPr>
              <a:t>테마는 </a:t>
            </a:r>
            <a:r>
              <a:rPr lang="ko-kr" dirty="0">
                <a:latin typeface="+mn-lt"/>
              </a:rPr>
              <a:t>Microsoft </a:t>
            </a:r>
            <a:r>
              <a:rPr lang="ko-kr" altLang="en-US" dirty="0">
                <a:latin typeface="Malgun Gothic" panose="020B0503020000020004" pitchFamily="34" charset="-127"/>
                <a:ea typeface="Malgun Gothic" panose="020B0503020000020004" pitchFamily="34" charset="-127"/>
              </a:rPr>
              <a:t>브랜드를 기반으로 구축하도록 설계되었으며</a:t>
            </a:r>
            <a:r>
              <a:rPr lang="en-US" altLang="ko-KR" dirty="0">
                <a:latin typeface="Malgun Gothic" panose="020B0503020000020004" pitchFamily="34" charset="-127"/>
                <a:ea typeface="Malgun Gothic" panose="020B0503020000020004" pitchFamily="34" charset="-127"/>
              </a:rPr>
              <a:t>, </a:t>
            </a:r>
            <a:r>
              <a:rPr lang="ko-kr" altLang="en-US" dirty="0">
                <a:latin typeface="Malgun Gothic" panose="020B0503020000020004" pitchFamily="34" charset="-127"/>
                <a:ea typeface="Malgun Gothic" panose="020B0503020000020004" pitchFamily="34" charset="-127"/>
              </a:rPr>
              <a:t>동시에 파트너십에 영향을 주지 않고 이를 유연하게 촉진할 수 있도록 해 줍니다</a:t>
            </a:r>
            <a:r>
              <a:rPr lang="en-US" altLang="ko-KR" dirty="0">
                <a:latin typeface="Malgun Gothic" panose="020B0503020000020004" pitchFamily="34" charset="-127"/>
                <a:ea typeface="Malgun Gothic" panose="020B0503020000020004" pitchFamily="34" charset="-127"/>
              </a:rPr>
              <a:t>. </a:t>
            </a:r>
            <a:r>
              <a:rPr lang="ko-kr" altLang="en-US" dirty="0">
                <a:latin typeface="Malgun Gothic" panose="020B0503020000020004" pitchFamily="34" charset="-127"/>
                <a:ea typeface="Malgun Gothic" panose="020B0503020000020004" pitchFamily="34" charset="-127"/>
              </a:rPr>
              <a:t>또한 공통의 목표와 개성을 나타내고</a:t>
            </a:r>
            <a:r>
              <a:rPr lang="en-US" altLang="ko-KR" dirty="0">
                <a:latin typeface="Malgun Gothic" panose="020B0503020000020004" pitchFamily="34" charset="-127"/>
                <a:ea typeface="Malgun Gothic" panose="020B0503020000020004" pitchFamily="34" charset="-127"/>
              </a:rPr>
              <a:t>, </a:t>
            </a:r>
            <a:r>
              <a:rPr lang="ko-kr" dirty="0">
                <a:latin typeface="+mn-lt"/>
              </a:rPr>
              <a:t>SharePoint </a:t>
            </a:r>
            <a:r>
              <a:rPr lang="ko-kr" altLang="en-US" dirty="0">
                <a:latin typeface="Malgun Gothic" panose="020B0503020000020004" pitchFamily="34" charset="-127"/>
                <a:ea typeface="Malgun Gothic" panose="020B0503020000020004" pitchFamily="34" charset="-127"/>
              </a:rPr>
              <a:t>환경을 최적화할 수 있는 기능과 다양성을 반영합니다</a:t>
            </a:r>
            <a:r>
              <a:rPr lang="en-US" altLang="ko-KR" dirty="0">
                <a:latin typeface="Malgun Gothic" panose="020B0503020000020004" pitchFamily="34" charset="-127"/>
                <a:ea typeface="Malgun Gothic" panose="020B0503020000020004" pitchFamily="34" charset="-127"/>
              </a:rPr>
              <a:t>. </a:t>
            </a:r>
          </a:p>
          <a:p>
            <a:pPr marL="0" indent="0">
              <a:buNone/>
            </a:pPr>
            <a:endParaRPr lang="en-US" dirty="0"/>
          </a:p>
        </p:txBody>
      </p:sp>
    </p:spTree>
    <p:extLst>
      <p:ext uri="{BB962C8B-B14F-4D97-AF65-F5344CB8AC3E}">
        <p14:creationId xmlns:p14="http://schemas.microsoft.com/office/powerpoint/2010/main" val="30096028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dirty="0"/>
              <a:t>SharePoint </a:t>
            </a:r>
            <a:r>
              <a:rPr lang="ko-kr" b="1" dirty="0">
                <a:latin typeface="Malgun Gothic" panose="020B0503020000020004" pitchFamily="34" charset="-127"/>
                <a:ea typeface="Malgun Gothic" panose="020B0503020000020004" pitchFamily="34" charset="-127"/>
              </a:rPr>
              <a:t>사이트 테마 </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18520" cy="4965303"/>
          </a:xfrm>
        </p:spPr>
        <p:txBody>
          <a:bodyPr>
            <a:normAutofit/>
          </a:bodyPr>
          <a:lstStyle/>
          <a:p>
            <a:pPr marL="0" indent="0">
              <a:buNone/>
            </a:pPr>
            <a:r>
              <a:rPr lang="ko-kr" dirty="0">
                <a:latin typeface="Malgun Gothic" panose="020B0503020000020004" pitchFamily="34" charset="-127"/>
                <a:ea typeface="Malgun Gothic" panose="020B0503020000020004" pitchFamily="34" charset="-127"/>
              </a:rPr>
              <a:t>테마 환경 구성 요소:</a:t>
            </a:r>
          </a:p>
          <a:p>
            <a:pPr lvl="1">
              <a:lnSpc>
                <a:spcPct val="110000"/>
              </a:lnSpc>
            </a:pPr>
            <a:r>
              <a:rPr lang="ko-kr" sz="2200" dirty="0">
                <a:latin typeface="Malgun Gothic" panose="020B0503020000020004" pitchFamily="34" charset="-127"/>
                <a:ea typeface="Malgun Gothic" panose="020B0503020000020004" pitchFamily="34" charset="-127"/>
              </a:rPr>
              <a:t>색상표</a:t>
            </a:r>
          </a:p>
          <a:p>
            <a:pPr lvl="1">
              <a:lnSpc>
                <a:spcPct val="110000"/>
              </a:lnSpc>
            </a:pPr>
            <a:r>
              <a:rPr lang="ko-kr" sz="2200" dirty="0">
                <a:latin typeface="Malgun Gothic" panose="020B0503020000020004" pitchFamily="34" charset="-127"/>
                <a:ea typeface="Malgun Gothic" panose="020B0503020000020004" pitchFamily="34" charset="-127"/>
              </a:rPr>
              <a:t>글꼴 구성표</a:t>
            </a:r>
          </a:p>
          <a:p>
            <a:pPr lvl="1">
              <a:lnSpc>
                <a:spcPct val="110000"/>
              </a:lnSpc>
            </a:pPr>
            <a:r>
              <a:rPr lang="ko-kr" sz="2200" dirty="0">
                <a:latin typeface="Malgun Gothic" panose="020B0503020000020004" pitchFamily="34" charset="-127"/>
                <a:ea typeface="Malgun Gothic" panose="020B0503020000020004" pitchFamily="34" charset="-127"/>
              </a:rPr>
              <a:t>배경 이미지</a:t>
            </a:r>
          </a:p>
          <a:p>
            <a:pPr lvl="1">
              <a:lnSpc>
                <a:spcPct val="110000"/>
              </a:lnSpc>
            </a:pPr>
            <a:r>
              <a:rPr lang="ko-kr" sz="2200" dirty="0">
                <a:latin typeface="Malgun Gothic" panose="020B0503020000020004" pitchFamily="34" charset="-127"/>
                <a:ea typeface="Malgun Gothic" panose="020B0503020000020004" pitchFamily="34" charset="-127"/>
              </a:rPr>
              <a:t>마스터 페이지</a:t>
            </a:r>
          </a:p>
          <a:p>
            <a:pPr lvl="1">
              <a:lnSpc>
                <a:spcPct val="110000"/>
              </a:lnSpc>
            </a:pPr>
            <a:r>
              <a:rPr lang="ko-kr" sz="2200" dirty="0">
                <a:latin typeface="Malgun Gothic" panose="020B0503020000020004" pitchFamily="34" charset="-127"/>
                <a:ea typeface="Malgun Gothic" panose="020B0503020000020004" pitchFamily="34" charset="-127"/>
              </a:rPr>
              <a:t>마스터 페이지 미리 보기</a:t>
            </a:r>
          </a:p>
          <a:p>
            <a:pPr lvl="1">
              <a:lnSpc>
                <a:spcPct val="110000"/>
              </a:lnSpc>
            </a:pPr>
            <a:r>
              <a:rPr lang="ko-kr" sz="2200" dirty="0">
                <a:latin typeface="Malgun Gothic" panose="020B0503020000020004" pitchFamily="34" charset="-127"/>
                <a:ea typeface="Malgun Gothic" panose="020B0503020000020004" pitchFamily="34" charset="-127"/>
              </a:rPr>
              <a:t>구성된 모습 </a:t>
            </a:r>
          </a:p>
          <a:p>
            <a:pPr lvl="1">
              <a:lnSpc>
                <a:spcPct val="110000"/>
              </a:lnSpc>
            </a:pPr>
            <a:r>
              <a:rPr lang="ko-kr" sz="2200" dirty="0">
                <a:latin typeface="Malgun Gothic" panose="020B0503020000020004" pitchFamily="34" charset="-127"/>
                <a:ea typeface="Malgun Gothic" panose="020B0503020000020004" pitchFamily="34" charset="-127"/>
              </a:rPr>
              <a:t>모양 변경</a:t>
            </a:r>
          </a:p>
          <a:p>
            <a:pPr lvl="1">
              <a:lnSpc>
                <a:spcPct val="110000"/>
              </a:lnSpc>
            </a:pPr>
            <a:r>
              <a:rPr lang="ko-kr" sz="2200" dirty="0">
                <a:latin typeface="Malgun Gothic" panose="020B0503020000020004" pitchFamily="34" charset="-127"/>
                <a:ea typeface="Malgun Gothic" panose="020B0503020000020004" pitchFamily="34" charset="-127"/>
              </a:rPr>
              <a:t>디자인 갤러리 </a:t>
            </a:r>
          </a:p>
          <a:p>
            <a:pPr marL="0" indent="0">
              <a:buNone/>
            </a:pPr>
            <a:endParaRPr lang="en-US" dirty="0">
              <a:latin typeface="+mn-lt"/>
            </a:endParaRPr>
          </a:p>
          <a:p>
            <a:pPr marL="0" indent="0">
              <a:buNone/>
            </a:pPr>
            <a:r>
              <a:rPr lang="ko-kr" dirty="0">
                <a:latin typeface="+mn-lt"/>
              </a:rPr>
              <a:t> </a:t>
            </a: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ko-kr" dirty="0"/>
              <a:t>SharePoint </a:t>
            </a:r>
            <a:r>
              <a:rPr lang="ko-kr" b="1" dirty="0">
                <a:latin typeface="Malgun Gothic" panose="020B0503020000020004" pitchFamily="34" charset="-127"/>
                <a:ea typeface="Malgun Gothic" panose="020B0503020000020004" pitchFamily="34" charset="-127"/>
              </a:rPr>
              <a:t>프레임워크 소개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890296"/>
          </a:xfrm>
        </p:spPr>
        <p:txBody>
          <a:bodyPr vert="horz" wrap="square" lIns="0" tIns="0" rIns="0" bIns="0" rtlCol="0" anchor="t">
            <a:spAutoFit/>
          </a:bodyPr>
          <a:lstStyle/>
          <a:p>
            <a:pPr marL="0" indent="0">
              <a:buNone/>
            </a:pPr>
            <a:r>
              <a:rPr lang="ko-kr" dirty="0">
                <a:latin typeface="Segoe UI" panose="020B0502040204020203" pitchFamily="34" charset="0"/>
                <a:cs typeface="Segoe UI" panose="020B0502040204020203" pitchFamily="34" charset="0"/>
              </a:rPr>
              <a:t>SharePoint </a:t>
            </a:r>
            <a:r>
              <a:rPr lang="ko-kr" dirty="0">
                <a:latin typeface="Malgun Gothic" panose="020B0503020000020004" pitchFamily="34" charset="-127"/>
                <a:ea typeface="Malgun Gothic" panose="020B0503020000020004" pitchFamily="34" charset="-127"/>
              </a:rPr>
              <a:t>프레임워크는 </a:t>
            </a:r>
            <a:r>
              <a:rPr lang="ko-kr" dirty="0">
                <a:latin typeface="Segoe UI" panose="020B0502040204020203" pitchFamily="34" charset="0"/>
                <a:cs typeface="Segoe UI" panose="020B0502040204020203" pitchFamily="34" charset="0"/>
              </a:rPr>
              <a:t>SharePoint </a:t>
            </a:r>
            <a:r>
              <a:rPr lang="ko-kr" altLang="en-US" dirty="0">
                <a:latin typeface="Malgun Gothic" panose="020B0503020000020004" pitchFamily="34" charset="-127"/>
                <a:ea typeface="Malgun Gothic" panose="020B0503020000020004" pitchFamily="34" charset="-127"/>
              </a:rPr>
              <a:t>및</a:t>
            </a:r>
            <a:r>
              <a:rPr lang="ko-kr" dirty="0">
                <a:latin typeface="Segoe UI" panose="020B0502040204020203" pitchFamily="34" charset="0"/>
                <a:cs typeface="Segoe UI" panose="020B0502040204020203" pitchFamily="34" charset="0"/>
              </a:rPr>
              <a:t> Office 365</a:t>
            </a:r>
            <a:r>
              <a:rPr lang="ko-kr" altLang="en-US" dirty="0">
                <a:latin typeface="Malgun Gothic" panose="020B0503020000020004" pitchFamily="34" charset="-127"/>
                <a:ea typeface="Malgun Gothic" panose="020B0503020000020004" pitchFamily="34" charset="-127"/>
              </a:rPr>
              <a:t>에 대한 사용자 지정 환경을 만드는 데 사용되는 개발 모델입니다</a:t>
            </a:r>
            <a:r>
              <a:rPr lang="en-US" altLang="ko-KR" dirty="0">
                <a:latin typeface="Malgun Gothic" panose="020B0503020000020004" pitchFamily="34" charset="-127"/>
                <a:ea typeface="Malgun Gothic" panose="020B0503020000020004" pitchFamily="34" charset="-127"/>
              </a:rPr>
              <a:t>.</a:t>
            </a:r>
            <a:endParaRPr lang="en-US" dirty="0">
              <a:latin typeface="Malgun Gothic" panose="020B0503020000020004" pitchFamily="34" charset="-127"/>
              <a:ea typeface="Malgun Gothic" panose="020B0503020000020004" pitchFamily="34" charset="-127"/>
            </a:endParaRPr>
          </a:p>
          <a:p>
            <a:r>
              <a:rPr lang="ko-kr" dirty="0"/>
              <a:t>SharePoint </a:t>
            </a:r>
            <a:r>
              <a:rPr lang="ko-kr" dirty="0">
                <a:latin typeface="Malgun Gothic" panose="020B0503020000020004" pitchFamily="34" charset="-127"/>
                <a:ea typeface="Malgun Gothic" panose="020B0503020000020004" pitchFamily="34" charset="-127"/>
              </a:rPr>
              <a:t>프레임워크</a:t>
            </a:r>
            <a:r>
              <a:rPr lang="ko-kr" dirty="0"/>
              <a:t>(SPFx)</a:t>
            </a:r>
            <a:r>
              <a:rPr lang="ko-kr" altLang="en-US" dirty="0">
                <a:latin typeface="Malgun Gothic" panose="020B0503020000020004" pitchFamily="34" charset="-127"/>
                <a:ea typeface="Malgun Gothic" panose="020B0503020000020004" pitchFamily="34" charset="-127"/>
              </a:rPr>
              <a:t>를 사용하여 다음을 만듭니다</a:t>
            </a:r>
            <a:r>
              <a:rPr lang="en-US" altLang="ko-KR" dirty="0">
                <a:latin typeface="Malgun Gothic" panose="020B0503020000020004" pitchFamily="34" charset="-127"/>
                <a:ea typeface="Malgun Gothic" panose="020B0503020000020004" pitchFamily="34" charset="-127"/>
              </a:rPr>
              <a:t>.</a:t>
            </a:r>
          </a:p>
          <a:p>
            <a:pPr lvl="1"/>
            <a:r>
              <a:rPr lang="ko-kr" dirty="0"/>
              <a:t>SharePoint </a:t>
            </a:r>
            <a:r>
              <a:rPr lang="ko-kr" dirty="0">
                <a:latin typeface="Malgun Gothic" panose="020B0503020000020004" pitchFamily="34" charset="-127"/>
                <a:ea typeface="Malgun Gothic" panose="020B0503020000020004" pitchFamily="34" charset="-127"/>
              </a:rPr>
              <a:t>프레임워크</a:t>
            </a:r>
            <a:r>
              <a:rPr lang="ko-kr" dirty="0"/>
              <a:t>(SPFx) </a:t>
            </a:r>
            <a:r>
              <a:rPr lang="ko-kr" altLang="en-US" dirty="0">
                <a:latin typeface="Malgun Gothic" panose="020B0503020000020004" pitchFamily="34" charset="-127"/>
                <a:ea typeface="Malgun Gothic" panose="020B0503020000020004" pitchFamily="34" charset="-127"/>
              </a:rPr>
              <a:t>웹 파트</a:t>
            </a:r>
          </a:p>
          <a:p>
            <a:pPr lvl="1"/>
            <a:r>
              <a:rPr lang="ko-kr" dirty="0"/>
              <a:t>SPFx </a:t>
            </a:r>
            <a:r>
              <a:rPr lang="ko-kr" dirty="0">
                <a:latin typeface="Malgun Gothic" panose="020B0503020000020004" pitchFamily="34" charset="-127"/>
                <a:ea typeface="Malgun Gothic" panose="020B0503020000020004" pitchFamily="34" charset="-127"/>
              </a:rPr>
              <a:t>확장</a:t>
            </a:r>
          </a:p>
          <a:p>
            <a:pPr lvl="1"/>
            <a:r>
              <a:rPr lang="ko-kr" dirty="0">
                <a:latin typeface="Malgun Gothic" panose="020B0503020000020004" pitchFamily="34" charset="-127"/>
                <a:ea typeface="Malgun Gothic" panose="020B0503020000020004" pitchFamily="34" charset="-127"/>
              </a:rPr>
              <a:t>단일 파트 앱 페이지</a:t>
            </a:r>
          </a:p>
          <a:p>
            <a:pPr lvl="1"/>
            <a:r>
              <a:rPr lang="ko-kr" dirty="0"/>
              <a:t>Microsoft Teams </a:t>
            </a:r>
            <a:r>
              <a:rPr lang="ko-kr" dirty="0">
                <a:latin typeface="Malgun Gothic" panose="020B0503020000020004" pitchFamily="34" charset="-127"/>
                <a:ea typeface="Malgun Gothic" panose="020B0503020000020004" pitchFamily="34" charset="-127"/>
              </a:rPr>
              <a:t>사용자 지정</a:t>
            </a:r>
          </a:p>
          <a:p>
            <a:pPr marL="228600" lvl="1"/>
            <a:r>
              <a:rPr lang="ko-kr" sz="2800" dirty="0">
                <a:latin typeface="Segoe UI Semilight" panose="020B0402040204020203" pitchFamily="34" charset="0"/>
                <a:cs typeface="Segoe UI Semilight" panose="020B0402040204020203" pitchFamily="34" charset="0"/>
              </a:rPr>
              <a:t>SharePoint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프레임워크의 주요 기능 </a:t>
            </a:r>
          </a:p>
          <a:p>
            <a:pPr marL="0" lvl="1" indent="0">
              <a:buNone/>
            </a:pPr>
            <a:endParaRPr 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924732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사이트 디자인 및 사이트 스크립트</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18520" cy="4965303"/>
          </a:xfrm>
        </p:spPr>
        <p:txBody>
          <a:bodyPr>
            <a:normAutofit/>
          </a:bodyPr>
          <a:lstStyle/>
          <a:p>
            <a:pPr marL="0" indent="0">
              <a:buNone/>
            </a:pPr>
            <a:r>
              <a:rPr lang="ko-kr" dirty="0">
                <a:latin typeface="Malgun Gothic" panose="020B0503020000020004" pitchFamily="34" charset="-127"/>
                <a:ea typeface="Malgun Gothic" panose="020B0503020000020004" pitchFamily="34" charset="-127"/>
              </a:rPr>
              <a:t>사이트 디자인 및 사이트 스크립트를 사용하여 사용자 지정 구성을 사용하는 신규 또는 기존 최신</a:t>
            </a:r>
            <a:r>
              <a:rPr lang="ko-kr" dirty="0">
                <a:latin typeface="+mn-lt"/>
              </a:rPr>
              <a:t> SharePoint </a:t>
            </a:r>
            <a:r>
              <a:rPr lang="ko-kr" dirty="0">
                <a:latin typeface="Malgun Gothic" panose="020B0503020000020004" pitchFamily="34" charset="-127"/>
                <a:ea typeface="Malgun Gothic" panose="020B0503020000020004" pitchFamily="34" charset="-127"/>
              </a:rPr>
              <a:t>사이트 프로비저닝을 자동화합니다.</a:t>
            </a:r>
          </a:p>
          <a:p>
            <a:pPr lvl="1">
              <a:lnSpc>
                <a:spcPct val="110000"/>
              </a:lnSpc>
            </a:pPr>
            <a:r>
              <a:rPr lang="ko-kr" sz="2200" dirty="0">
                <a:latin typeface="Malgun Gothic" panose="020B0503020000020004" pitchFamily="34" charset="-127"/>
                <a:ea typeface="Malgun Gothic" panose="020B0503020000020004" pitchFamily="34" charset="-127"/>
              </a:rPr>
              <a:t>사이트 디자인</a:t>
            </a:r>
          </a:p>
          <a:p>
            <a:pPr lvl="1">
              <a:lnSpc>
                <a:spcPct val="110000"/>
              </a:lnSpc>
            </a:pPr>
            <a:r>
              <a:rPr lang="ko-kr" sz="2200" dirty="0">
                <a:latin typeface="Malgun Gothic" panose="020B0503020000020004" pitchFamily="34" charset="-127"/>
                <a:ea typeface="Malgun Gothic" panose="020B0503020000020004" pitchFamily="34" charset="-127"/>
              </a:rPr>
              <a:t>사이트 스크립트</a:t>
            </a:r>
          </a:p>
          <a:p>
            <a:pPr lvl="1">
              <a:lnSpc>
                <a:spcPct val="110000"/>
              </a:lnSpc>
            </a:pPr>
            <a:r>
              <a:rPr lang="ko-kr" sz="2200" dirty="0"/>
              <a:t>PowerShell </a:t>
            </a:r>
            <a:r>
              <a:rPr lang="ko-kr" sz="2200" dirty="0">
                <a:latin typeface="Malgun Gothic" panose="020B0503020000020004" pitchFamily="34" charset="-127"/>
                <a:ea typeface="Malgun Gothic" panose="020B0503020000020004" pitchFamily="34" charset="-127"/>
              </a:rPr>
              <a:t>또는</a:t>
            </a:r>
            <a:r>
              <a:rPr lang="ko-kr" sz="2200" dirty="0"/>
              <a:t> REST</a:t>
            </a:r>
            <a:r>
              <a:rPr lang="ko-kr" sz="2200" dirty="0">
                <a:latin typeface="Malgun Gothic" panose="020B0503020000020004" pitchFamily="34" charset="-127"/>
                <a:ea typeface="Malgun Gothic" panose="020B0503020000020004" pitchFamily="34" charset="-127"/>
              </a:rPr>
              <a:t>를 사용하여 사이트 디자인 및 사이트 스크립트로 작업합니다. </a:t>
            </a:r>
          </a:p>
          <a:p>
            <a:pPr lvl="1">
              <a:lnSpc>
                <a:spcPct val="110000"/>
              </a:lnSpc>
            </a:pPr>
            <a:r>
              <a:rPr lang="ko-kr" sz="2200" dirty="0">
                <a:latin typeface="Malgun Gothic" panose="020B0503020000020004" pitchFamily="34" charset="-127"/>
                <a:ea typeface="Malgun Gothic" panose="020B0503020000020004" pitchFamily="34" charset="-127"/>
              </a:rPr>
              <a:t>범위 지정 </a:t>
            </a:r>
          </a:p>
          <a:p>
            <a:pPr marL="0" indent="0">
              <a:buNone/>
            </a:pPr>
            <a:endParaRPr lang="en-US" dirty="0">
              <a:latin typeface="Malgun Gothic" panose="020B0503020000020004" pitchFamily="34" charset="-127"/>
              <a:ea typeface="Malgun Gothic" panose="020B0503020000020004" pitchFamily="34" charset="-127"/>
            </a:endParaRPr>
          </a:p>
          <a:p>
            <a:pPr marL="0" indent="0">
              <a:buNone/>
            </a:pPr>
            <a:r>
              <a:rPr lang="ko-kr" dirty="0">
                <a:latin typeface="Malgun Gothic" panose="020B0503020000020004" pitchFamily="34" charset="-127"/>
                <a:ea typeface="Malgun Gothic" panose="020B0503020000020004" pitchFamily="34" charset="-127"/>
              </a:rPr>
              <a:t> </a:t>
            </a:r>
          </a:p>
        </p:txBody>
      </p:sp>
    </p:spTree>
    <p:extLst>
      <p:ext uri="{BB962C8B-B14F-4D97-AF65-F5344CB8AC3E}">
        <p14:creationId xmlns:p14="http://schemas.microsoft.com/office/powerpoint/2010/main" val="5604544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사이트 디자인 및 사이트 스크립트</a:t>
            </a:r>
          </a:p>
        </p:txBody>
      </p:sp>
      <p:pic>
        <p:nvPicPr>
          <p:cNvPr id="3" name="Picture 2">
            <a:extLst>
              <a:ext uri="{FF2B5EF4-FFF2-40B4-BE49-F238E27FC236}">
                <a16:creationId xmlns:a16="http://schemas.microsoft.com/office/drawing/2014/main" id="{CFDF5E44-312E-4483-B33E-4A78B3E8E44F}"/>
              </a:ext>
            </a:extLst>
          </p:cNvPr>
          <p:cNvPicPr>
            <a:picLocks noChangeAspect="1"/>
          </p:cNvPicPr>
          <p:nvPr/>
        </p:nvPicPr>
        <p:blipFill>
          <a:blip r:embed="rId3"/>
          <a:stretch>
            <a:fillRect/>
          </a:stretch>
        </p:blipFill>
        <p:spPr>
          <a:xfrm>
            <a:off x="3927588" y="1340309"/>
            <a:ext cx="4336823" cy="4177381"/>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EF1A-E8C0-FF4C-B494-8357522E4504}"/>
              </a:ext>
            </a:extLst>
          </p:cNvPr>
          <p:cNvSpPr>
            <a:spLocks noGrp="1"/>
          </p:cNvSpPr>
          <p:nvPr>
            <p:ph type="title"/>
          </p:nvPr>
        </p:nvSpPr>
        <p:spPr>
          <a:xfrm>
            <a:off x="588262" y="457200"/>
            <a:ext cx="11603738" cy="1107996"/>
          </a:xfrm>
        </p:spPr>
        <p:txBody>
          <a:bodyPr>
            <a:noAutofit/>
          </a:bodyPr>
          <a:lstStyle/>
          <a:p>
            <a:r>
              <a:rPr lang="ko-kr" dirty="0"/>
              <a:t>SharePoint</a:t>
            </a:r>
            <a:r>
              <a:rPr lang="ko-kr" sz="4000" dirty="0"/>
              <a:t> </a:t>
            </a:r>
            <a:r>
              <a:rPr lang="ko-kr" sz="4000" b="1" dirty="0">
                <a:latin typeface="Malgun Gothic" panose="020B0503020000020004" pitchFamily="34" charset="-127"/>
                <a:ea typeface="Malgun Gothic" panose="020B0503020000020004" pitchFamily="34" charset="-127"/>
              </a:rPr>
              <a:t>프레임워크 개발 도구 및 라이브러리</a:t>
            </a:r>
          </a:p>
        </p:txBody>
      </p:sp>
      <p:sp>
        <p:nvSpPr>
          <p:cNvPr id="3" name="Text Placeholder 2">
            <a:extLst>
              <a:ext uri="{FF2B5EF4-FFF2-40B4-BE49-F238E27FC236}">
                <a16:creationId xmlns:a16="http://schemas.microsoft.com/office/drawing/2014/main" id="{29D5747A-CE46-7040-B554-09E93C54C173}"/>
              </a:ext>
            </a:extLst>
          </p:cNvPr>
          <p:cNvSpPr>
            <a:spLocks noGrp="1"/>
          </p:cNvSpPr>
          <p:nvPr>
            <p:ph type="body" sz="quarter" idx="10"/>
          </p:nvPr>
        </p:nvSpPr>
        <p:spPr>
          <a:xfrm>
            <a:off x="584200" y="1435496"/>
            <a:ext cx="11018520" cy="5125941"/>
          </a:xfrm>
        </p:spPr>
        <p:txBody>
          <a:bodyPr>
            <a:normAutofit fontScale="85000" lnSpcReduction="20000"/>
          </a:bodyPr>
          <a:lstStyle/>
          <a:p>
            <a:pPr marL="0" indent="0">
              <a:lnSpc>
                <a:spcPct val="120000"/>
              </a:lnSpc>
              <a:buNone/>
            </a:pPr>
            <a:r>
              <a:rPr lang="ko-kr" sz="3000" dirty="0">
                <a:latin typeface="Segoe UI" panose="020B0502040204020203" pitchFamily="34" charset="0"/>
                <a:cs typeface="Segoe UI" panose="020B0502040204020203" pitchFamily="34" charset="0"/>
              </a:rPr>
              <a:t>SharePoint </a:t>
            </a:r>
            <a:r>
              <a:rPr lang="ko-kr" sz="3000" dirty="0">
                <a:latin typeface="Malgun Gothic" panose="020B0503020000020004" pitchFamily="34" charset="-127"/>
                <a:ea typeface="Malgun Gothic" panose="020B0503020000020004" pitchFamily="34" charset="-127"/>
              </a:rPr>
              <a:t>프레임워크에는 솔루션을 빌드하는 데 사용할 수 있는 다양한 클라이언트 측 </a:t>
            </a:r>
            <a:r>
              <a:rPr lang="ko-kr" sz="3000" dirty="0">
                <a:latin typeface="Segoe UI" panose="020B0502040204020203" pitchFamily="34" charset="0"/>
                <a:cs typeface="Segoe UI" panose="020B0502040204020203" pitchFamily="34" charset="0"/>
              </a:rPr>
              <a:t>JavaScript </a:t>
            </a:r>
            <a:r>
              <a:rPr lang="ko-kr" sz="3000" dirty="0">
                <a:latin typeface="Malgun Gothic" panose="020B0503020000020004" pitchFamily="34" charset="-127"/>
                <a:ea typeface="Malgun Gothic" panose="020B0503020000020004" pitchFamily="34" charset="-127"/>
              </a:rPr>
              <a:t>라이브러리가 포함되어 있습니다. </a:t>
            </a:r>
          </a:p>
          <a:p>
            <a:r>
              <a:rPr lang="ko-kr" sz="3000" dirty="0">
                <a:latin typeface="Malgun Gothic" panose="020B0503020000020004" pitchFamily="34" charset="-127"/>
                <a:ea typeface="Malgun Gothic" panose="020B0503020000020004" pitchFamily="34" charset="-127"/>
              </a:rPr>
              <a:t>클라이언트 측 웹 파트를 개발하는 데 사용되는 도구 및 라이브러리는 다음과 같습니다. </a:t>
            </a:r>
          </a:p>
          <a:p>
            <a:pPr lvl="1">
              <a:lnSpc>
                <a:spcPct val="110000"/>
              </a:lnSpc>
            </a:pPr>
            <a:r>
              <a:rPr lang="ko-kr" sz="2200" dirty="0"/>
              <a:t>TypeScript</a:t>
            </a:r>
          </a:p>
          <a:p>
            <a:pPr lvl="1">
              <a:lnSpc>
                <a:spcPct val="110000"/>
              </a:lnSpc>
            </a:pPr>
            <a:r>
              <a:rPr lang="ko-kr" sz="2200" dirty="0"/>
              <a:t>JavaScript </a:t>
            </a:r>
            <a:r>
              <a:rPr lang="ko-kr" sz="2200" dirty="0">
                <a:latin typeface="Malgun Gothic" panose="020B0503020000020004" pitchFamily="34" charset="-127"/>
                <a:ea typeface="Malgun Gothic" panose="020B0503020000020004" pitchFamily="34" charset="-127"/>
              </a:rPr>
              <a:t>프레임워크</a:t>
            </a:r>
            <a:r>
              <a:rPr lang="ko-kr" sz="2200" dirty="0"/>
              <a:t>(</a:t>
            </a:r>
            <a:r>
              <a:rPr lang="ko-kr" sz="2200" dirty="0">
                <a:latin typeface="Malgun Gothic" panose="020B0503020000020004" pitchFamily="34" charset="-127"/>
                <a:ea typeface="Malgun Gothic" panose="020B0503020000020004" pitchFamily="34" charset="-127"/>
              </a:rPr>
              <a:t>예</a:t>
            </a:r>
            <a:r>
              <a:rPr lang="ko-kr" sz="2200" dirty="0"/>
              <a:t>: React, Angular, Vue.js, Handlebars)</a:t>
            </a:r>
          </a:p>
          <a:p>
            <a:pPr lvl="1">
              <a:lnSpc>
                <a:spcPct val="110000"/>
              </a:lnSpc>
            </a:pPr>
            <a:r>
              <a:rPr lang="ko-kr" sz="2200" dirty="0">
                <a:latin typeface="Malgun Gothic" panose="020B0503020000020004" pitchFamily="34" charset="-127"/>
                <a:ea typeface="Malgun Gothic" panose="020B0503020000020004" pitchFamily="34" charset="-127"/>
              </a:rPr>
              <a:t>노드 패키지 관리자</a:t>
            </a:r>
            <a:r>
              <a:rPr lang="ko-kr" sz="2200" dirty="0"/>
              <a:t>(npm)</a:t>
            </a:r>
          </a:p>
          <a:p>
            <a:pPr lvl="1">
              <a:lnSpc>
                <a:spcPct val="110000"/>
              </a:lnSpc>
            </a:pPr>
            <a:r>
              <a:rPr lang="ko-kr" sz="2200" dirty="0"/>
              <a:t>Node.js</a:t>
            </a:r>
          </a:p>
          <a:p>
            <a:pPr lvl="1">
              <a:lnSpc>
                <a:spcPct val="110000"/>
              </a:lnSpc>
            </a:pPr>
            <a:r>
              <a:rPr lang="ko-kr" sz="2200" dirty="0"/>
              <a:t>Gulp Task Runner(</a:t>
            </a:r>
            <a:r>
              <a:rPr lang="ko-kr" sz="2200" dirty="0">
                <a:latin typeface="Malgun Gothic" panose="020B0503020000020004" pitchFamily="34" charset="-127"/>
                <a:ea typeface="Malgun Gothic" panose="020B0503020000020004" pitchFamily="34" charset="-127"/>
              </a:rPr>
              <a:t>패키지 및 솔루션을 빌드하는 데 사용</a:t>
            </a:r>
            <a:r>
              <a:rPr lang="ko-kr" sz="2200" dirty="0"/>
              <a:t>)</a:t>
            </a:r>
          </a:p>
          <a:p>
            <a:pPr lvl="1">
              <a:lnSpc>
                <a:spcPct val="110000"/>
              </a:lnSpc>
            </a:pPr>
            <a:r>
              <a:rPr lang="ko-kr" sz="2200" dirty="0"/>
              <a:t>Webpack</a:t>
            </a:r>
          </a:p>
          <a:p>
            <a:pPr lvl="1">
              <a:lnSpc>
                <a:spcPct val="110000"/>
              </a:lnSpc>
            </a:pPr>
            <a:r>
              <a:rPr lang="ko-kr" sz="2200" dirty="0">
                <a:latin typeface="Malgun Gothic" panose="020B0503020000020004" pitchFamily="34" charset="-127"/>
                <a:ea typeface="Malgun Gothic" panose="020B0503020000020004" pitchFamily="34" charset="-127"/>
              </a:rPr>
              <a:t>소스 코드 편집기</a:t>
            </a:r>
            <a:r>
              <a:rPr lang="ko-kr" sz="2200" dirty="0"/>
              <a:t>(</a:t>
            </a:r>
            <a:r>
              <a:rPr lang="ko-kr" sz="2200" dirty="0">
                <a:latin typeface="Malgun Gothic" panose="020B0503020000020004" pitchFamily="34" charset="-127"/>
                <a:ea typeface="Malgun Gothic" panose="020B0503020000020004" pitchFamily="34" charset="-127"/>
              </a:rPr>
              <a:t>예</a:t>
            </a:r>
            <a:r>
              <a:rPr lang="ko-kr" sz="2200" dirty="0"/>
              <a:t>: Visual Studio Code, Atom, WebStorm)</a:t>
            </a:r>
          </a:p>
          <a:p>
            <a:pPr lvl="1">
              <a:lnSpc>
                <a:spcPct val="110000"/>
              </a:lnSpc>
            </a:pPr>
            <a:r>
              <a:rPr lang="ko-kr" sz="2200" dirty="0"/>
              <a:t>SharePoint REST API</a:t>
            </a:r>
          </a:p>
          <a:p>
            <a:pPr lvl="1">
              <a:lnSpc>
                <a:spcPct val="110000"/>
              </a:lnSpc>
            </a:pPr>
            <a:r>
              <a:rPr lang="ko-kr" sz="2200" dirty="0">
                <a:latin typeface="Malgun Gothic" panose="020B0503020000020004" pitchFamily="34" charset="-127"/>
                <a:ea typeface="Malgun Gothic" panose="020B0503020000020004" pitchFamily="34" charset="-127"/>
              </a:rPr>
              <a:t>패턴 및 사례</a:t>
            </a:r>
            <a:r>
              <a:rPr lang="ko-kr" sz="2200" dirty="0"/>
              <a:t>(PnP)</a:t>
            </a:r>
          </a:p>
          <a:p>
            <a:pPr lvl="1">
              <a:lnSpc>
                <a:spcPct val="110000"/>
              </a:lnSpc>
            </a:pPr>
            <a:r>
              <a:rPr lang="ko-kr" sz="2200" dirty="0"/>
              <a:t>Yeoman </a:t>
            </a:r>
            <a:r>
              <a:rPr lang="ko-kr" sz="2200" dirty="0">
                <a:latin typeface="Malgun Gothic" panose="020B0503020000020004" pitchFamily="34" charset="-127"/>
                <a:ea typeface="Malgun Gothic" panose="020B0503020000020004" pitchFamily="34" charset="-127"/>
              </a:rPr>
              <a:t>생성기</a:t>
            </a:r>
          </a:p>
          <a:p>
            <a:pPr marL="228600" lvl="1"/>
            <a:r>
              <a:rPr lang="ko-kr" sz="3000" dirty="0">
                <a:latin typeface="Segoe UI Semilight" panose="020B0402040204020203" pitchFamily="34" charset="0"/>
                <a:cs typeface="Segoe UI Semilight" panose="020B0402040204020203" pitchFamily="34" charset="0"/>
              </a:rPr>
              <a:t>Yeoman</a:t>
            </a:r>
            <a:r>
              <a:rPr lang="ko-kr" sz="3000" dirty="0">
                <a:latin typeface="Malgun Gothic" panose="020B0503020000020004" pitchFamily="34" charset="-127"/>
                <a:ea typeface="Malgun Gothic" panose="020B0503020000020004" pitchFamily="34" charset="-127"/>
                <a:cs typeface="Segoe UI Semilight" panose="020B0402040204020203" pitchFamily="34" charset="0"/>
              </a:rPr>
              <a:t>을 사용하여 </a:t>
            </a:r>
            <a:r>
              <a:rPr lang="ko-kr" sz="3000" dirty="0">
                <a:latin typeface="Segoe UI Semilight" panose="020B0402040204020203" pitchFamily="34" charset="0"/>
                <a:cs typeface="Segoe UI Semilight" panose="020B0402040204020203" pitchFamily="34" charset="0"/>
              </a:rPr>
              <a:t>SharePoint </a:t>
            </a:r>
            <a:r>
              <a:rPr lang="ko-kr" sz="3000" dirty="0">
                <a:latin typeface="Malgun Gothic" panose="020B0503020000020004" pitchFamily="34" charset="-127"/>
                <a:ea typeface="Malgun Gothic" panose="020B0503020000020004" pitchFamily="34" charset="-127"/>
                <a:cs typeface="Segoe UI Semilight" panose="020B0402040204020203" pitchFamily="34" charset="0"/>
              </a:rPr>
              <a:t>프레임워크 프로젝트를 생성합니다. </a:t>
            </a:r>
          </a:p>
          <a:p>
            <a:pPr lvl="1">
              <a:lnSpc>
                <a:spcPct val="110000"/>
              </a:lnSpc>
            </a:pPr>
            <a:endParaRPr lang="en-US" sz="2200" dirty="0"/>
          </a:p>
          <a:p>
            <a:pPr marL="228600" lvl="1" indent="0">
              <a:lnSpc>
                <a:spcPct val="110000"/>
              </a:lnSpc>
              <a:buNone/>
            </a:pPr>
            <a:endParaRPr lang="en-US" sz="2200" dirty="0"/>
          </a:p>
          <a:p>
            <a:pPr lvl="1">
              <a:lnSpc>
                <a:spcPct val="110000"/>
              </a:lnSpc>
            </a:pPr>
            <a:endParaRPr lang="en-US" sz="2200" dirty="0"/>
          </a:p>
        </p:txBody>
      </p:sp>
      <p:sp>
        <p:nvSpPr>
          <p:cNvPr id="4" name="Rectangle 2">
            <a:extLst>
              <a:ext uri="{FF2B5EF4-FFF2-40B4-BE49-F238E27FC236}">
                <a16:creationId xmlns:a16="http://schemas.microsoft.com/office/drawing/2014/main" id="{6034D628-98E2-C045-9F20-C113F76E2CBF}"/>
              </a:ext>
            </a:extLst>
          </p:cNvPr>
          <p:cNvSpPr>
            <a:spLocks noChangeArrowheads="1"/>
          </p:cNvSpPr>
          <p:nvPr/>
        </p:nvSpPr>
        <p:spPr bwMode="auto">
          <a:xfrm>
            <a:off x="5885793" y="2532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979046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a:xfrm>
            <a:off x="588263" y="457200"/>
            <a:ext cx="11018520" cy="523220"/>
          </a:xfrm>
        </p:spPr>
        <p:txBody>
          <a:bodyPr>
            <a:normAutofit/>
          </a:bodyPr>
          <a:lstStyle/>
          <a:p>
            <a:r>
              <a:rPr lang="ko-kr" sz="3400" dirty="0"/>
              <a:t>SharePoint </a:t>
            </a:r>
            <a:r>
              <a:rPr lang="ko-kr" sz="3400" b="1" dirty="0">
                <a:latin typeface="Malgun Gothic" panose="020B0503020000020004" pitchFamily="34" charset="-127"/>
                <a:ea typeface="Malgun Gothic" panose="020B0503020000020004" pitchFamily="34" charset="-127"/>
              </a:rPr>
              <a:t>클라이언트 측 웹 파트</a:t>
            </a:r>
          </a:p>
        </p:txBody>
      </p:sp>
      <p:sp>
        <p:nvSpPr>
          <p:cNvPr id="9" name="Text Placeholder 8">
            <a:extLst>
              <a:ext uri="{FF2B5EF4-FFF2-40B4-BE49-F238E27FC236}">
                <a16:creationId xmlns:a16="http://schemas.microsoft.com/office/drawing/2014/main" id="{79397F85-4F70-494C-805C-0DA61C174E8B}"/>
              </a:ext>
            </a:extLst>
          </p:cNvPr>
          <p:cNvSpPr>
            <a:spLocks noGrp="1"/>
          </p:cNvSpPr>
          <p:nvPr>
            <p:ph type="body" sz="quarter" idx="10"/>
          </p:nvPr>
        </p:nvSpPr>
        <p:spPr>
          <a:xfrm>
            <a:off x="584200" y="1435497"/>
            <a:ext cx="7246815" cy="5082534"/>
          </a:xfrm>
        </p:spPr>
        <p:txBody>
          <a:bodyPr>
            <a:normAutofit fontScale="32500" lnSpcReduction="20000"/>
          </a:bodyPr>
          <a:lstStyle/>
          <a:p>
            <a:pPr marL="0" indent="0">
              <a:lnSpc>
                <a:spcPct val="120000"/>
              </a:lnSpc>
              <a:buNone/>
            </a:pPr>
            <a:r>
              <a:rPr lang="ko-kr" sz="8600" dirty="0">
                <a:latin typeface="Segoe UI" panose="020B0502040204020203" pitchFamily="34" charset="0"/>
                <a:cs typeface="Segoe UI" panose="020B0502040204020203" pitchFamily="34" charset="0"/>
              </a:rPr>
              <a:t>SharePoint </a:t>
            </a:r>
            <a:r>
              <a:rPr lang="ko-kr" sz="8600" dirty="0">
                <a:latin typeface="Malgun Gothic" panose="020B0503020000020004" pitchFamily="34" charset="-127"/>
                <a:ea typeface="Malgun Gothic" panose="020B0503020000020004" pitchFamily="34" charset="-127"/>
              </a:rPr>
              <a:t>클라이언트 측 웹 파트는 </a:t>
            </a:r>
            <a:r>
              <a:rPr lang="ko-kr" sz="8600" dirty="0">
                <a:latin typeface="Segoe UI" panose="020B0502040204020203" pitchFamily="34" charset="0"/>
                <a:cs typeface="Segoe UI" panose="020B0502040204020203" pitchFamily="34" charset="0"/>
              </a:rPr>
              <a:t>SharePoint </a:t>
            </a:r>
            <a:r>
              <a:rPr lang="ko-kr" sz="8600" dirty="0">
                <a:latin typeface="Malgun Gothic" panose="020B0503020000020004" pitchFamily="34" charset="-127"/>
                <a:ea typeface="Malgun Gothic" panose="020B0503020000020004" pitchFamily="34" charset="-127"/>
              </a:rPr>
              <a:t>페이지 내에 표시되지만 브라우저에서 로컬로 실행되는 컨트롤입니다. 웹 파트 속성을 </a:t>
            </a:r>
            <a:r>
              <a:rPr lang="ko-kr" sz="8600" dirty="0">
                <a:latin typeface="Segoe UI" panose="020B0502040204020203" pitchFamily="34" charset="0"/>
                <a:cs typeface="Segoe UI" panose="020B0502040204020203" pitchFamily="34" charset="0"/>
              </a:rPr>
              <a:t>SharePoint와 </a:t>
            </a:r>
            <a:r>
              <a:rPr lang="ko-kr" sz="8600" dirty="0">
                <a:latin typeface="Malgun Gothic" panose="020B0503020000020004" pitchFamily="34" charset="-127"/>
                <a:ea typeface="Malgun Gothic" panose="020B0503020000020004" pitchFamily="34" charset="-127"/>
              </a:rPr>
              <a:t>통합합니다. </a:t>
            </a:r>
          </a:p>
          <a:p>
            <a:r>
              <a:rPr lang="ko-kr" sz="7000" dirty="0">
                <a:latin typeface="Malgun Gothic" panose="020B0503020000020004" pitchFamily="34" charset="-127"/>
                <a:ea typeface="Malgun Gothic" panose="020B0503020000020004" pitchFamily="34" charset="-127"/>
              </a:rPr>
              <a:t>클라이언트 측 웹 파트 속성</a:t>
            </a:r>
          </a:p>
          <a:p>
            <a:r>
              <a:rPr lang="ko-kr" sz="7000" dirty="0">
                <a:latin typeface="Malgun Gothic" panose="020B0503020000020004" pitchFamily="34" charset="-127"/>
                <a:ea typeface="Malgun Gothic" panose="020B0503020000020004" pitchFamily="34" charset="-127"/>
              </a:rPr>
              <a:t>지원되는 속성 창 필드 유형: </a:t>
            </a:r>
          </a:p>
          <a:p>
            <a:pPr lvl="1"/>
            <a:r>
              <a:rPr lang="ko-kr" sz="3600" dirty="0">
                <a:latin typeface="Malgun Gothic" panose="020B0503020000020004" pitchFamily="34" charset="-127"/>
                <a:ea typeface="Malgun Gothic" panose="020B0503020000020004" pitchFamily="34" charset="-127"/>
              </a:rPr>
              <a:t>단추 </a:t>
            </a:r>
          </a:p>
          <a:p>
            <a:pPr lvl="1"/>
            <a:r>
              <a:rPr lang="ko-kr" sz="3600" dirty="0">
                <a:latin typeface="Malgun Gothic" panose="020B0503020000020004" pitchFamily="34" charset="-127"/>
                <a:ea typeface="Malgun Gothic" panose="020B0503020000020004" pitchFamily="34" charset="-127"/>
              </a:rPr>
              <a:t>확인란 </a:t>
            </a:r>
          </a:p>
          <a:p>
            <a:pPr lvl="1"/>
            <a:r>
              <a:rPr lang="ko-kr" sz="3600" dirty="0">
                <a:latin typeface="Malgun Gothic" panose="020B0503020000020004" pitchFamily="34" charset="-127"/>
                <a:ea typeface="Malgun Gothic" panose="020B0503020000020004" pitchFamily="34" charset="-127"/>
              </a:rPr>
              <a:t>선택 그룹 </a:t>
            </a:r>
          </a:p>
          <a:p>
            <a:pPr lvl="1"/>
            <a:r>
              <a:rPr lang="ko-kr" sz="3600" dirty="0">
                <a:latin typeface="Malgun Gothic" panose="020B0503020000020004" pitchFamily="34" charset="-127"/>
                <a:ea typeface="Malgun Gothic" panose="020B0503020000020004" pitchFamily="34" charset="-127"/>
              </a:rPr>
              <a:t>드롭다운 </a:t>
            </a:r>
          </a:p>
          <a:p>
            <a:pPr lvl="1"/>
            <a:r>
              <a:rPr lang="ko-kr" sz="3600" dirty="0">
                <a:latin typeface="Malgun Gothic" panose="020B0503020000020004" pitchFamily="34" charset="-127"/>
                <a:ea typeface="Malgun Gothic" panose="020B0503020000020004" pitchFamily="34" charset="-127"/>
              </a:rPr>
              <a:t>가로 눈금자 </a:t>
            </a:r>
          </a:p>
          <a:p>
            <a:pPr lvl="1"/>
            <a:r>
              <a:rPr lang="ko-kr" sz="3600" dirty="0">
                <a:latin typeface="Malgun Gothic" panose="020B0503020000020004" pitchFamily="34" charset="-127"/>
                <a:ea typeface="Malgun Gothic" panose="020B0503020000020004" pitchFamily="34" charset="-127"/>
              </a:rPr>
              <a:t>레이블 </a:t>
            </a:r>
          </a:p>
          <a:p>
            <a:pPr lvl="1"/>
            <a:r>
              <a:rPr lang="ko-kr" sz="3600" dirty="0">
                <a:latin typeface="Malgun Gothic" panose="020B0503020000020004" pitchFamily="34" charset="-127"/>
                <a:ea typeface="Malgun Gothic" panose="020B0503020000020004" pitchFamily="34" charset="-127"/>
              </a:rPr>
              <a:t>링크 </a:t>
            </a:r>
          </a:p>
          <a:p>
            <a:pPr lvl="1"/>
            <a:r>
              <a:rPr lang="ko-kr" sz="3600" dirty="0">
                <a:latin typeface="Malgun Gothic" panose="020B0503020000020004" pitchFamily="34" charset="-127"/>
                <a:ea typeface="Malgun Gothic" panose="020B0503020000020004" pitchFamily="34" charset="-127"/>
              </a:rPr>
              <a:t>슬라이더 </a:t>
            </a:r>
          </a:p>
          <a:p>
            <a:pPr lvl="1"/>
            <a:r>
              <a:rPr lang="ko-kr" sz="3600" dirty="0">
                <a:latin typeface="Malgun Gothic" panose="020B0503020000020004" pitchFamily="34" charset="-127"/>
                <a:ea typeface="Malgun Gothic" panose="020B0503020000020004" pitchFamily="34" charset="-127"/>
              </a:rPr>
              <a:t>텍스트 상자 </a:t>
            </a:r>
          </a:p>
          <a:p>
            <a:pPr lvl="1"/>
            <a:r>
              <a:rPr lang="ko-kr" sz="3600" dirty="0">
                <a:latin typeface="Malgun Gothic" panose="020B0503020000020004" pitchFamily="34" charset="-127"/>
                <a:ea typeface="Malgun Gothic" panose="020B0503020000020004" pitchFamily="34" charset="-127"/>
              </a:rPr>
              <a:t>여러 줄 텍스트 상자 </a:t>
            </a:r>
          </a:p>
          <a:p>
            <a:pPr lvl="1"/>
            <a:r>
              <a:rPr lang="ko-kr" sz="3600" dirty="0">
                <a:latin typeface="Malgun Gothic" panose="020B0503020000020004" pitchFamily="34" charset="-127"/>
                <a:ea typeface="Malgun Gothic" panose="020B0503020000020004" pitchFamily="34" charset="-127"/>
              </a:rPr>
              <a:t>토글 </a:t>
            </a:r>
          </a:p>
          <a:p>
            <a:pPr lvl="1"/>
            <a:r>
              <a:rPr lang="ko-kr" sz="3600" dirty="0">
                <a:latin typeface="Malgun Gothic" panose="020B0503020000020004" pitchFamily="34" charset="-127"/>
                <a:ea typeface="Malgun Gothic" panose="020B0503020000020004" pitchFamily="34" charset="-127"/>
              </a:rPr>
              <a:t>사용자 지정 </a:t>
            </a:r>
            <a:endParaRPr lang="en-US" dirty="0">
              <a:latin typeface="Malgun Gothic" panose="020B0503020000020004" pitchFamily="34" charset="-127"/>
              <a:ea typeface="Malgun Gothic" panose="020B0503020000020004" pitchFamily="34" charset="-127"/>
            </a:endParaRPr>
          </a:p>
          <a:p>
            <a:pPr marL="228600" lvl="1"/>
            <a:r>
              <a:rPr lang="ko-kr" sz="7100" dirty="0">
                <a:latin typeface="Malgun Gothic" panose="020B0503020000020004" pitchFamily="34" charset="-127"/>
                <a:ea typeface="Malgun Gothic" panose="020B0503020000020004" pitchFamily="34" charset="-127"/>
                <a:cs typeface="Segoe UI Semilight" panose="020B0402040204020203" pitchFamily="34" charset="0"/>
              </a:rPr>
              <a:t>속성 창을 구성합니다. </a:t>
            </a:r>
          </a:p>
        </p:txBody>
      </p:sp>
      <p:pic>
        <p:nvPicPr>
          <p:cNvPr id="2" name="Picture 3" descr="휴대폰 스크린샷&#10;&#10;매우 높은 신뢰도로 생성된 설명&#10;">
            <a:extLst>
              <a:ext uri="{FF2B5EF4-FFF2-40B4-BE49-F238E27FC236}">
                <a16:creationId xmlns:a16="http://schemas.microsoft.com/office/drawing/2014/main" id="{B34435E7-CA0A-4333-829D-BE35544A5FB0}"/>
              </a:ext>
            </a:extLst>
          </p:cNvPr>
          <p:cNvPicPr>
            <a:picLocks noChangeAspect="1"/>
          </p:cNvPicPr>
          <p:nvPr/>
        </p:nvPicPr>
        <p:blipFill>
          <a:blip r:embed="rId3"/>
          <a:stretch>
            <a:fillRect/>
          </a:stretch>
        </p:blipFill>
        <p:spPr>
          <a:xfrm>
            <a:off x="8260341" y="1213758"/>
            <a:ext cx="2709947" cy="5187042"/>
          </a:xfrm>
          <a:prstGeom prst="rect">
            <a:avLst/>
          </a:prstGeom>
        </p:spPr>
      </p:pic>
    </p:spTree>
    <p:extLst>
      <p:ext uri="{BB962C8B-B14F-4D97-AF65-F5344CB8AC3E}">
        <p14:creationId xmlns:p14="http://schemas.microsoft.com/office/powerpoint/2010/main" val="24442390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1046440"/>
          </a:xfrm>
        </p:spPr>
        <p:txBody>
          <a:bodyPr/>
          <a:lstStyle/>
          <a:p>
            <a:r>
              <a:rPr lang="ko-kr" sz="3400" dirty="0"/>
              <a:t>SharePoint </a:t>
            </a:r>
            <a:r>
              <a:rPr lang="ko-kr" sz="3400" b="1" dirty="0">
                <a:latin typeface="Malgun Gothic" panose="020B0503020000020004" pitchFamily="34" charset="-127"/>
                <a:ea typeface="Malgun Gothic" panose="020B0503020000020004" pitchFamily="34" charset="-127"/>
              </a:rPr>
              <a:t>클라이언트 측 웹 파트의 </a:t>
            </a:r>
            <a:r>
              <a:rPr lang="ko-kr" sz="3400" dirty="0"/>
              <a:t>Office UI Fabric React </a:t>
            </a:r>
            <a:r>
              <a:rPr lang="ko-kr" sz="3400" b="1" dirty="0">
                <a:latin typeface="Malgun Gothic" panose="020B0503020000020004" pitchFamily="34" charset="-127"/>
                <a:ea typeface="Malgun Gothic" panose="020B0503020000020004" pitchFamily="34" charset="-127"/>
              </a:rPr>
              <a:t>구성 요소</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899138"/>
            <a:ext cx="6304280" cy="4447371"/>
          </a:xfrm>
        </p:spPr>
        <p:txBody>
          <a:bodyPr/>
          <a:lstStyle/>
          <a:p>
            <a:pPr marL="0" indent="0">
              <a:buNone/>
            </a:pPr>
            <a:r>
              <a:rPr lang="ko-kr" dirty="0">
                <a:latin typeface="Malgun Gothic" panose="020B0503020000020004" pitchFamily="34" charset="-127"/>
                <a:ea typeface="Malgun Gothic" panose="020B0503020000020004" pitchFamily="34" charset="-127"/>
              </a:rPr>
              <a:t>개발자가 사용할 수 있는 </a:t>
            </a:r>
            <a:r>
              <a:rPr lang="ko-kr" dirty="0"/>
              <a:t>UI Fabric</a:t>
            </a:r>
            <a:r>
              <a:rPr lang="ko-kr" dirty="0">
                <a:latin typeface="Malgun Gothic" panose="020B0503020000020004" pitchFamily="34" charset="-127"/>
                <a:ea typeface="Malgun Gothic" panose="020B0503020000020004" pitchFamily="34" charset="-127"/>
              </a:rPr>
              <a:t>의 두 영역:</a:t>
            </a:r>
          </a:p>
          <a:p>
            <a:pPr lvl="1">
              <a:lnSpc>
                <a:spcPct val="90000"/>
              </a:lnSpc>
            </a:pPr>
            <a:r>
              <a:rPr lang="ko-kr" dirty="0"/>
              <a:t>UI Fabric Core</a:t>
            </a:r>
          </a:p>
          <a:p>
            <a:pPr lvl="2"/>
            <a:r>
              <a:rPr lang="ko-kr" sz="1800" dirty="0">
                <a:latin typeface="Malgun Gothic" panose="020B0503020000020004" pitchFamily="34" charset="-127"/>
                <a:ea typeface="Malgun Gothic" panose="020B0503020000020004" pitchFamily="34" charset="-127"/>
              </a:rPr>
              <a:t>색상</a:t>
            </a:r>
          </a:p>
          <a:p>
            <a:pPr lvl="2"/>
            <a:r>
              <a:rPr lang="ko-kr" sz="1800" dirty="0">
                <a:latin typeface="Malgun Gothic" panose="020B0503020000020004" pitchFamily="34" charset="-127"/>
                <a:ea typeface="Malgun Gothic" panose="020B0503020000020004" pitchFamily="34" charset="-127"/>
              </a:rPr>
              <a:t>아이콘</a:t>
            </a:r>
          </a:p>
          <a:p>
            <a:pPr lvl="2"/>
            <a:r>
              <a:rPr lang="ko-kr" sz="1800" dirty="0">
                <a:latin typeface="Malgun Gothic" panose="020B0503020000020004" pitchFamily="34" charset="-127"/>
                <a:ea typeface="Malgun Gothic" panose="020B0503020000020004" pitchFamily="34" charset="-127"/>
              </a:rPr>
              <a:t>글꼴</a:t>
            </a:r>
          </a:p>
          <a:p>
            <a:pPr lvl="2"/>
            <a:r>
              <a:rPr lang="ko-kr" sz="1800" dirty="0">
                <a:latin typeface="Malgun Gothic" panose="020B0503020000020004" pitchFamily="34" charset="-127"/>
                <a:ea typeface="Malgun Gothic" panose="020B0503020000020004" pitchFamily="34" charset="-127"/>
              </a:rPr>
              <a:t>눈금</a:t>
            </a:r>
            <a:endParaRPr lang="en-US" sz="2400" dirty="0">
              <a:latin typeface="Malgun Gothic" panose="020B0503020000020004" pitchFamily="34" charset="-127"/>
              <a:ea typeface="Malgun Gothic" panose="020B0503020000020004" pitchFamily="34" charset="-127"/>
            </a:endParaRPr>
          </a:p>
          <a:p>
            <a:pPr lvl="1">
              <a:lnSpc>
                <a:spcPct val="90000"/>
              </a:lnSpc>
            </a:pPr>
            <a:r>
              <a:rPr lang="ko-kr" dirty="0"/>
              <a:t>Fabric React </a:t>
            </a:r>
            <a:r>
              <a:rPr lang="ko-kr" dirty="0">
                <a:latin typeface="Malgun Gothic" panose="020B0503020000020004" pitchFamily="34" charset="-127"/>
                <a:ea typeface="Malgun Gothic" panose="020B0503020000020004" pitchFamily="34" charset="-127"/>
              </a:rPr>
              <a:t>구성 요소: </a:t>
            </a:r>
            <a:r>
              <a:rPr lang="ko-kr" sz="1800" dirty="0">
                <a:latin typeface="Malgun Gothic" panose="020B0503020000020004" pitchFamily="34" charset="-127"/>
                <a:ea typeface="Malgun Gothic" panose="020B0503020000020004" pitchFamily="34" charset="-127"/>
              </a:rPr>
              <a:t>재사용 가능한 일련의 구성 요소</a:t>
            </a:r>
          </a:p>
          <a:p>
            <a:pPr lvl="2"/>
            <a:r>
              <a:rPr lang="ko-kr" sz="1800" dirty="0">
                <a:latin typeface="Malgun Gothic" panose="020B0503020000020004" pitchFamily="34" charset="-127"/>
                <a:ea typeface="Malgun Gothic" panose="020B0503020000020004" pitchFamily="34" charset="-127"/>
              </a:rPr>
              <a:t>버튼</a:t>
            </a:r>
          </a:p>
          <a:p>
            <a:pPr lvl="2"/>
            <a:r>
              <a:rPr lang="ko-kr" sz="1800" dirty="0">
                <a:latin typeface="Malgun Gothic" panose="020B0503020000020004" pitchFamily="34" charset="-127"/>
                <a:ea typeface="Malgun Gothic" panose="020B0503020000020004" pitchFamily="34" charset="-127"/>
              </a:rPr>
              <a:t>탐색</a:t>
            </a:r>
          </a:p>
          <a:p>
            <a:pPr lvl="2"/>
            <a:r>
              <a:rPr lang="ko-kr" sz="1800" dirty="0">
                <a:latin typeface="Malgun Gothic" panose="020B0503020000020004" pitchFamily="34" charset="-127"/>
                <a:ea typeface="Malgun Gothic" panose="020B0503020000020004" pitchFamily="34" charset="-127"/>
              </a:rPr>
              <a:t>드롭다운</a:t>
            </a:r>
          </a:p>
          <a:p>
            <a:pPr lvl="2"/>
            <a:r>
              <a:rPr lang="ko-kr" sz="1800" dirty="0">
                <a:latin typeface="Malgun Gothic" panose="020B0503020000020004" pitchFamily="34" charset="-127"/>
                <a:ea typeface="Malgun Gothic" panose="020B0503020000020004" pitchFamily="34" charset="-127"/>
              </a:rPr>
              <a:t>레이블</a:t>
            </a:r>
          </a:p>
        </p:txBody>
      </p:sp>
      <p:pic>
        <p:nvPicPr>
          <p:cNvPr id="6" name="Picture 6" descr="휴대폰 스크린샷&#10;&#10;매우 높은 신뢰도로 생성된 설명&#10;">
            <a:extLst>
              <a:ext uri="{FF2B5EF4-FFF2-40B4-BE49-F238E27FC236}">
                <a16:creationId xmlns:a16="http://schemas.microsoft.com/office/drawing/2014/main" id="{FDBF40B4-FFD1-49C0-BF9C-7C7FF0C28F70}"/>
              </a:ext>
            </a:extLst>
          </p:cNvPr>
          <p:cNvPicPr>
            <a:picLocks noChangeAspect="1"/>
          </p:cNvPicPr>
          <p:nvPr/>
        </p:nvPicPr>
        <p:blipFill>
          <a:blip r:embed="rId3"/>
          <a:stretch>
            <a:fillRect/>
          </a:stretch>
        </p:blipFill>
        <p:spPr>
          <a:xfrm>
            <a:off x="7113397" y="1899138"/>
            <a:ext cx="3799114" cy="4120858"/>
          </a:xfrm>
          <a:prstGeom prst="rect">
            <a:avLst/>
          </a:prstGeom>
        </p:spPr>
      </p:pic>
    </p:spTree>
    <p:extLst>
      <p:ext uri="{BB962C8B-B14F-4D97-AF65-F5344CB8AC3E}">
        <p14:creationId xmlns:p14="http://schemas.microsoft.com/office/powerpoint/2010/main" val="33412392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3" y="457200"/>
            <a:ext cx="11018520" cy="1046440"/>
          </a:xfrm>
        </p:spPr>
        <p:txBody>
          <a:bodyPr/>
          <a:lstStyle/>
          <a:p>
            <a:r>
              <a:rPr lang="ko-kr" sz="3400" dirty="0"/>
              <a:t>SharePoint </a:t>
            </a:r>
            <a:r>
              <a:rPr lang="ko-kr" sz="3400" b="1" dirty="0">
                <a:latin typeface="Malgun Gothic" panose="020B0503020000020004" pitchFamily="34" charset="-127"/>
                <a:ea typeface="Malgun Gothic" panose="020B0503020000020004" pitchFamily="34" charset="-127"/>
              </a:rPr>
              <a:t>클라이언트 측 웹 파트의 </a:t>
            </a:r>
            <a:r>
              <a:rPr lang="ko-kr" sz="3400" dirty="0"/>
              <a:t>Office UI Fabric React </a:t>
            </a:r>
            <a:r>
              <a:rPr lang="ko-kr" sz="3400" b="1" dirty="0">
                <a:latin typeface="Malgun Gothic" panose="020B0503020000020004" pitchFamily="34" charset="-127"/>
                <a:ea typeface="Malgun Gothic" panose="020B0503020000020004" pitchFamily="34" charset="-127"/>
              </a:rPr>
              <a:t>구성 요소</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654953"/>
            <a:ext cx="11018520" cy="2197525"/>
          </a:xfrm>
        </p:spPr>
        <p:txBody>
          <a:bodyPr/>
          <a:lstStyle/>
          <a:p>
            <a:pPr>
              <a:lnSpc>
                <a:spcPct val="90000"/>
              </a:lnSpc>
            </a:pPr>
            <a:r>
              <a:rPr lang="ko-kr" dirty="0"/>
              <a:t>SharePoint </a:t>
            </a:r>
            <a:r>
              <a:rPr lang="ko-kr" dirty="0">
                <a:latin typeface="Malgun Gothic" panose="020B0503020000020004" pitchFamily="34" charset="-127"/>
                <a:ea typeface="Malgun Gothic" panose="020B0503020000020004" pitchFamily="34" charset="-127"/>
              </a:rPr>
              <a:t>프레임워크에서 </a:t>
            </a:r>
            <a:r>
              <a:rPr lang="ko-kr" dirty="0"/>
              <a:t>Office UI Fabric Core </a:t>
            </a:r>
            <a:r>
              <a:rPr lang="ko-kr" dirty="0">
                <a:latin typeface="Malgun Gothic" panose="020B0503020000020004" pitchFamily="34" charset="-127"/>
                <a:ea typeface="Malgun Gothic" panose="020B0503020000020004" pitchFamily="34" charset="-127"/>
              </a:rPr>
              <a:t>및</a:t>
            </a:r>
            <a:r>
              <a:rPr lang="ko-kr" dirty="0"/>
              <a:t> Fabric React</a:t>
            </a:r>
            <a:r>
              <a:rPr lang="ko-kr" dirty="0">
                <a:latin typeface="Malgun Gothic" panose="020B0503020000020004" pitchFamily="34" charset="-127"/>
                <a:ea typeface="Malgun Gothic" panose="020B0503020000020004" pitchFamily="34" charset="-127"/>
              </a:rPr>
              <a:t>를 사용합니다.</a:t>
            </a:r>
          </a:p>
          <a:p>
            <a:pPr>
              <a:lnSpc>
                <a:spcPct val="90000"/>
              </a:lnSpc>
            </a:pPr>
            <a:r>
              <a:rPr lang="ko-kr" dirty="0"/>
              <a:t>Office UI Fabric Core </a:t>
            </a:r>
            <a:r>
              <a:rPr lang="ko-kr" dirty="0">
                <a:latin typeface="Malgun Gothic" panose="020B0503020000020004" pitchFamily="34" charset="-127"/>
                <a:ea typeface="Malgun Gothic" panose="020B0503020000020004" pitchFamily="34" charset="-127"/>
              </a:rPr>
              <a:t>패키지</a:t>
            </a:r>
          </a:p>
          <a:p>
            <a:pPr>
              <a:lnSpc>
                <a:spcPct val="90000"/>
              </a:lnSpc>
            </a:pPr>
            <a:r>
              <a:rPr lang="ko-kr" dirty="0"/>
              <a:t>Office UI Fabric React </a:t>
            </a:r>
            <a:r>
              <a:rPr lang="ko-kr" altLang="en-US" dirty="0">
                <a:latin typeface="Malgun Gothic" panose="020B0503020000020004" pitchFamily="34" charset="-127"/>
                <a:ea typeface="Malgun Gothic" panose="020B0503020000020004" pitchFamily="34" charset="-127"/>
              </a:rPr>
              <a:t>구성 요소</a:t>
            </a:r>
          </a:p>
          <a:p>
            <a:pPr>
              <a:lnSpc>
                <a:spcPct val="90000"/>
              </a:lnSpc>
            </a:pPr>
            <a:r>
              <a:rPr lang="ko-kr" dirty="0"/>
              <a:t>Office UI Fabric</a:t>
            </a:r>
            <a:r>
              <a:rPr lang="ko-kr" altLang="en-US" dirty="0">
                <a:latin typeface="Malgun Gothic" panose="020B0503020000020004" pitchFamily="34" charset="-127"/>
                <a:ea typeface="Malgun Gothic" panose="020B0503020000020004" pitchFamily="34" charset="-127"/>
              </a:rPr>
              <a:t>과 관련한 </a:t>
            </a:r>
            <a:r>
              <a:rPr lang="ko-kr" dirty="0"/>
              <a:t>CSS </a:t>
            </a:r>
            <a:r>
              <a:rPr lang="ko-kr" altLang="en-US" dirty="0">
                <a:latin typeface="Malgun Gothic" panose="020B0503020000020004" pitchFamily="34" charset="-127"/>
                <a:ea typeface="Malgun Gothic" panose="020B0503020000020004" pitchFamily="34" charset="-127"/>
              </a:rPr>
              <a:t>문제 </a:t>
            </a:r>
          </a:p>
        </p:txBody>
      </p:sp>
    </p:spTree>
    <p:extLst>
      <p:ext uri="{BB962C8B-B14F-4D97-AF65-F5344CB8AC3E}">
        <p14:creationId xmlns:p14="http://schemas.microsoft.com/office/powerpoint/2010/main" val="2668058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ko-kr" b="1" dirty="0">
                <a:latin typeface="+mn-lt"/>
                <a:ea typeface="Malgun Gothic" panose="020B0503020000020004" pitchFamily="34" charset="-127"/>
              </a:rPr>
              <a:t>단일 파트 앱 페이지 </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199" y="1435497"/>
            <a:ext cx="11018519" cy="5082534"/>
          </a:xfrm>
        </p:spPr>
        <p:txBody>
          <a:bodyPr>
            <a:normAutofit fontScale="92500" lnSpcReduction="20000"/>
          </a:bodyPr>
          <a:lstStyle/>
          <a:p>
            <a:pPr marL="0" indent="0">
              <a:lnSpc>
                <a:spcPct val="110000"/>
              </a:lnSpc>
              <a:buNone/>
            </a:pPr>
            <a:r>
              <a:rPr lang="ko-kr" sz="3000" dirty="0">
                <a:ea typeface="Malgun Gothic" panose="020B0503020000020004" pitchFamily="34" charset="-127"/>
              </a:rPr>
              <a:t>단일 파트 앱 페이지를 사용하면 SharePoint Online에서 잠긴 레이아웃을 사용하여 SharePoint 프레임워크 웹 파트 또는 Teams 애플리케이션을 호스트할 수 있습니다. 최종 사용자는 단일 파트 앱 페이지 레이아웃을 사용하는 페이지를 수정하거나 구성할 수 없습니다.</a:t>
            </a:r>
          </a:p>
          <a:p>
            <a:pPr>
              <a:lnSpc>
                <a:spcPct val="110000"/>
              </a:lnSpc>
            </a:pPr>
            <a:r>
              <a:rPr lang="ko-kr" dirty="0">
                <a:ea typeface="Malgun Gothic" panose="020B0503020000020004" pitchFamily="34" charset="-127"/>
              </a:rPr>
              <a:t>앱 페이지의 특징은 다음과 같습니다.</a:t>
            </a:r>
          </a:p>
          <a:p>
            <a:pPr lvl="1">
              <a:lnSpc>
                <a:spcPct val="110000"/>
              </a:lnSpc>
            </a:pPr>
            <a:r>
              <a:rPr lang="ko-kr" dirty="0">
                <a:ea typeface="Malgun Gothic" panose="020B0503020000020004" pitchFamily="34" charset="-127"/>
              </a:rPr>
              <a:t>최종 사용자는 브라우저를 사용하여 단일 파트 앱 페이지를 편집할 수 없습니다.</a:t>
            </a:r>
          </a:p>
          <a:p>
            <a:pPr lvl="1">
              <a:lnSpc>
                <a:spcPct val="110000"/>
              </a:lnSpc>
            </a:pPr>
            <a:r>
              <a:rPr lang="ko-kr" dirty="0">
                <a:ea typeface="Malgun Gothic" panose="020B0503020000020004" pitchFamily="34" charset="-127"/>
              </a:rPr>
              <a:t>현재는 단일 웹 파트 또는 Microsoft Teams 애플리케이션 호스트만 지원합니다.</a:t>
            </a:r>
          </a:p>
          <a:p>
            <a:pPr lvl="1">
              <a:lnSpc>
                <a:spcPct val="110000"/>
              </a:lnSpc>
            </a:pPr>
            <a:r>
              <a:rPr lang="ko-kr" dirty="0">
                <a:ea typeface="Malgun Gothic" panose="020B0503020000020004" pitchFamily="34" charset="-127"/>
              </a:rPr>
              <a:t>페이지 레이아웃은 일반 페이지 레이아웃에서 단일 페이지 앱 페이지로 프로그래밍 방식으로만 변경할 수 있습니다.</a:t>
            </a:r>
          </a:p>
          <a:p>
            <a:pPr lvl="1">
              <a:lnSpc>
                <a:spcPct val="110000"/>
              </a:lnSpc>
            </a:pPr>
            <a:r>
              <a:rPr lang="ko-kr" dirty="0">
                <a:ea typeface="Malgun Gothic" panose="020B0503020000020004" pitchFamily="34" charset="-127"/>
              </a:rPr>
              <a:t>최종 사용자는 노출된 웹 파트 또는 Teams 애플리케이션을 매개 변수화할 수 없습니다.</a:t>
            </a:r>
          </a:p>
          <a:p>
            <a:pPr marL="228600" lvl="1">
              <a:lnSpc>
                <a:spcPct val="110000"/>
              </a:lnSpc>
            </a:pPr>
            <a:r>
              <a:rPr lang="ko-kr" sz="2800" dirty="0">
                <a:ea typeface="Malgun Gothic" panose="020B0503020000020004" pitchFamily="34" charset="-127"/>
                <a:cs typeface="Segoe UI Semilight" panose="020B0402040204020203" pitchFamily="34" charset="0"/>
              </a:rPr>
              <a:t>테넌트에서 단일 파트 앱 페이지를 사용합니다.</a:t>
            </a:r>
          </a:p>
          <a:p>
            <a:pPr marL="228600" lvl="1">
              <a:lnSpc>
                <a:spcPct val="110000"/>
              </a:lnSpc>
            </a:pPr>
            <a:r>
              <a:rPr lang="ko-kr" sz="2800" dirty="0">
                <a:ea typeface="Malgun Gothic" panose="020B0503020000020004" pitchFamily="34" charset="-127"/>
                <a:cs typeface="Segoe UI Semilight" panose="020B0402040204020203" pitchFamily="34" charset="0"/>
              </a:rPr>
              <a:t>브라우저 콘솔에서 JavaScript를 사용하여 페이지 레이아웃을 변경합니다.</a:t>
            </a:r>
          </a:p>
          <a:p>
            <a:pPr marL="228600" lvl="1">
              <a:lnSpc>
                <a:spcPct val="110000"/>
              </a:lnSpc>
            </a:pPr>
            <a:r>
              <a:rPr lang="ko-kr" sz="2800" dirty="0">
                <a:ea typeface="Malgun Gothic" panose="020B0503020000020004" pitchFamily="34" charset="-127"/>
                <a:cs typeface="Segoe UI Semilight" panose="020B0402040204020203" pitchFamily="34" charset="0"/>
              </a:rPr>
              <a:t>PnP PowerShell을 사용하여 페이지 레이아웃을 변경합니다. </a:t>
            </a:r>
          </a:p>
        </p:txBody>
      </p:sp>
    </p:spTree>
    <p:extLst>
      <p:ext uri="{BB962C8B-B14F-4D97-AF65-F5344CB8AC3E}">
        <p14:creationId xmlns:p14="http://schemas.microsoft.com/office/powerpoint/2010/main" val="21036094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데모</a:t>
            </a:r>
          </a:p>
        </p:txBody>
      </p:sp>
      <p:sp>
        <p:nvSpPr>
          <p:cNvPr id="5" name="Rectangle 4">
            <a:extLst>
              <a:ext uri="{FF2B5EF4-FFF2-40B4-BE49-F238E27FC236}">
                <a16:creationId xmlns:a16="http://schemas.microsoft.com/office/drawing/2014/main" id="{00F46602-B06F-46C1-912D-C12271F48CF5}"/>
              </a:ext>
            </a:extLst>
          </p:cNvPr>
          <p:cNvSpPr/>
          <p:nvPr/>
        </p:nvSpPr>
        <p:spPr>
          <a:xfrm>
            <a:off x="5381625" y="2951946"/>
            <a:ext cx="4351780" cy="954107"/>
          </a:xfrm>
          <a:prstGeom prst="rect">
            <a:avLst/>
          </a:prstGeom>
        </p:spPr>
        <p:txBody>
          <a:bodyPr wrap="square">
            <a:spAutoFit/>
          </a:bodyPr>
          <a:lstStyle/>
          <a:p>
            <a:r>
              <a:rPr lang="ko-kr" sz="2800" dirty="0">
                <a:ea typeface="+mn-lt"/>
                <a:cs typeface="+mn-lt"/>
              </a:rPr>
              <a:t>SharePoint </a:t>
            </a:r>
            <a:r>
              <a:rPr lang="ko-kr" sz="2800" dirty="0">
                <a:latin typeface="Malgun Gothic" panose="020B0503020000020004" pitchFamily="34" charset="-127"/>
                <a:ea typeface="Malgun Gothic" panose="020B0503020000020004" pitchFamily="34" charset="-127"/>
                <a:cs typeface="+mn-lt"/>
              </a:rPr>
              <a:t>프레임워크</a:t>
            </a:r>
            <a:r>
              <a:rPr lang="ko-kr" sz="2800" dirty="0">
                <a:ea typeface="+mn-lt"/>
                <a:cs typeface="+mn-lt"/>
              </a:rPr>
              <a:t>(SPFx) </a:t>
            </a:r>
            <a:r>
              <a:rPr lang="ko-kr" sz="2800" dirty="0">
                <a:latin typeface="Malgun Gothic" panose="020B0503020000020004" pitchFamily="34" charset="-127"/>
                <a:ea typeface="Malgun Gothic" panose="020B0503020000020004" pitchFamily="34" charset="-127"/>
                <a:cs typeface="+mn-lt"/>
              </a:rPr>
              <a:t>소개</a:t>
            </a:r>
          </a:p>
        </p:txBody>
      </p:sp>
    </p:spTree>
    <p:extLst>
      <p:ext uri="{BB962C8B-B14F-4D97-AF65-F5344CB8AC3E}">
        <p14:creationId xmlns:p14="http://schemas.microsoft.com/office/powerpoint/2010/main" val="2537971250"/>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9" ma:contentTypeDescription="Create a new document." ma:contentTypeScope="" ma:versionID="9fa761bc8ed36abd1d2b739f38a621e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aebef7e93c0c63f42389b68a4de6bc8f"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D59A3D-1C28-47FF-8B29-FAF2F0BE59BA}"/>
</file>

<file path=customXml/itemProps2.xml><?xml version="1.0" encoding="utf-8"?>
<ds:datastoreItem xmlns:ds="http://schemas.openxmlformats.org/officeDocument/2006/customXml" ds:itemID="{5FAD7A4E-AAE2-43F4-9C00-5E32B6E6B3A6}">
  <ds:schemaRefs>
    <ds:schemaRef ds:uri="http://schemas.microsoft.com/sharepoint/v3/contenttype/forms"/>
  </ds:schemaRefs>
</ds:datastoreItem>
</file>

<file path=customXml/itemProps3.xml><?xml version="1.0" encoding="utf-8"?>
<ds:datastoreItem xmlns:ds="http://schemas.openxmlformats.org/officeDocument/2006/customXml" ds:itemID="{5D82727C-CD81-44BC-B5DA-2B00EA4B19AB}">
  <ds:schemaRefs>
    <ds:schemaRef ds:uri="http://schemas.microsoft.com/office/2006/documentManagement/types"/>
    <ds:schemaRef ds:uri="75c92904-f576-44db-8133-88c65665be3e"/>
    <ds:schemaRef ds:uri="http://purl.org/dc/elements/1.1/"/>
    <ds:schemaRef ds:uri="http://schemas.microsoft.com/office/2006/metadata/properties"/>
    <ds:schemaRef ds:uri="http://schemas.openxmlformats.org/package/2006/metadata/core-properties"/>
    <ds:schemaRef ds:uri="a0deddf0-f628-451c-a763-2edd5c6ccf46"/>
    <ds:schemaRef ds:uri="http://www.w3.org/XML/1998/namespace"/>
    <ds:schemaRef ds:uri="http://purl.org/dc/term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56</TotalTime>
  <Words>2200</Words>
  <Application>Microsoft Office PowerPoint</Application>
  <PresentationFormat>Widescreen</PresentationFormat>
  <Paragraphs>281</Paragraphs>
  <Slides>31</Slides>
  <Notes>31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Malgun Gothic</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White Template</vt:lpstr>
      <vt:lpstr>SharePoint 확장 및 사용자 지정</vt:lpstr>
      <vt:lpstr>SharePoint 프레임워크 웹 파트</vt:lpstr>
      <vt:lpstr>SharePoint 프레임워크 소개 </vt:lpstr>
      <vt:lpstr>SharePoint 프레임워크 개발 도구 및 라이브러리</vt:lpstr>
      <vt:lpstr>SharePoint 클라이언트 측 웹 파트</vt:lpstr>
      <vt:lpstr>SharePoint 클라이언트 측 웹 파트의 Office UI Fabric React 구성 요소</vt:lpstr>
      <vt:lpstr>SharePoint 클라이언트 측 웹 파트의 Office UI Fabric React 구성 요소</vt:lpstr>
      <vt:lpstr>단일 파트 앱 페이지 </vt:lpstr>
      <vt:lpstr>데모</vt:lpstr>
      <vt:lpstr>SharePoint 프레임워크 확장</vt:lpstr>
      <vt:lpstr>SharePoint 프레임워크 확장 </vt:lpstr>
      <vt:lpstr>애플리케이션 사용자 지정자 확장</vt:lpstr>
      <vt:lpstr>ListView 명령 집합 확장</vt:lpstr>
      <vt:lpstr>필드 사용자 지정자 확장 </vt:lpstr>
      <vt:lpstr>데모</vt:lpstr>
      <vt:lpstr>SPFx 솔루션을 패키지로 묶어 배포</vt:lpstr>
      <vt:lpstr>패키지 배포 준비 </vt:lpstr>
      <vt:lpstr>솔루션 패키지 만들기 </vt:lpstr>
      <vt:lpstr>테넌트 범위 솔루션 배포</vt:lpstr>
      <vt:lpstr>도메인 격리 웹 파트</vt:lpstr>
      <vt:lpstr>프로덕션을 위해 SharePoint 프레임워크 빌드 최적화</vt:lpstr>
      <vt:lpstr>데모</vt:lpstr>
      <vt:lpstr>Microsoft Graph 및 타사 API 소비</vt:lpstr>
      <vt:lpstr>MSGraphClient를 사용하여 Microsoft Graph에 연결</vt:lpstr>
      <vt:lpstr>AadHttpClient 이해 </vt:lpstr>
      <vt:lpstr>타사 API를 사용할 수 있는 권한 부여</vt:lpstr>
      <vt:lpstr>SharePoint의 브랜딩 및 테마</vt:lpstr>
      <vt:lpstr>SharePoint 사이트 테마  </vt:lpstr>
      <vt:lpstr>SharePoint 사이트 테마 </vt:lpstr>
      <vt:lpstr>사이트 디자인 및 사이트 스크립트</vt:lpstr>
      <vt:lpstr>사이트 디자인 및 사이트 스크립트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확장 및 사용자 지정</dc:title>
  <dc:creator>Julie Descamp (CLEARWATER GROUP LLC)</dc:creator>
  <cp:lastModifiedBy>Wangpitak, Parichat (Golf)</cp:lastModifiedBy>
  <cp:revision>27</cp:revision>
  <dcterms:created xsi:type="dcterms:W3CDTF">2020-07-22T18:16:24Z</dcterms:created>
  <dcterms:modified xsi:type="dcterms:W3CDTF">2020-08-13T11:59:58Z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